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95" r:id="rId2"/>
    <p:sldId id="284" r:id="rId3"/>
    <p:sldId id="302" r:id="rId4"/>
    <p:sldId id="300" r:id="rId5"/>
    <p:sldId id="301" r:id="rId6"/>
    <p:sldId id="315" r:id="rId7"/>
    <p:sldId id="306" r:id="rId8"/>
    <p:sldId id="316" r:id="rId9"/>
    <p:sldId id="307" r:id="rId10"/>
    <p:sldId id="308" r:id="rId11"/>
    <p:sldId id="309" r:id="rId12"/>
    <p:sldId id="303" r:id="rId13"/>
    <p:sldId id="305" r:id="rId14"/>
    <p:sldId id="310" r:id="rId15"/>
    <p:sldId id="312" r:id="rId16"/>
    <p:sldId id="349" r:id="rId17"/>
    <p:sldId id="328" r:id="rId18"/>
    <p:sldId id="318" r:id="rId19"/>
    <p:sldId id="319" r:id="rId20"/>
    <p:sldId id="324" r:id="rId21"/>
    <p:sldId id="326" r:id="rId22"/>
    <p:sldId id="327" r:id="rId23"/>
    <p:sldId id="329" r:id="rId24"/>
    <p:sldId id="330" r:id="rId25"/>
    <p:sldId id="332" r:id="rId26"/>
    <p:sldId id="333" r:id="rId27"/>
    <p:sldId id="314" r:id="rId28"/>
    <p:sldId id="334" r:id="rId29"/>
    <p:sldId id="331" r:id="rId30"/>
    <p:sldId id="337" r:id="rId31"/>
    <p:sldId id="336" r:id="rId32"/>
    <p:sldId id="338" r:id="rId33"/>
    <p:sldId id="340" r:id="rId34"/>
    <p:sldId id="341" r:id="rId35"/>
    <p:sldId id="342" r:id="rId36"/>
    <p:sldId id="343" r:id="rId37"/>
    <p:sldId id="339" r:id="rId38"/>
    <p:sldId id="345" r:id="rId39"/>
    <p:sldId id="346" r:id="rId40"/>
    <p:sldId id="347" r:id="rId41"/>
    <p:sldId id="344" r:id="rId42"/>
    <p:sldId id="335" r:id="rId43"/>
    <p:sldId id="323" r:id="rId44"/>
    <p:sldId id="320" r:id="rId45"/>
    <p:sldId id="348" r:id="rId46"/>
    <p:sldId id="350" r:id="rId47"/>
    <p:sldId id="322" r:id="rId48"/>
    <p:sldId id="351" r:id="rId49"/>
    <p:sldId id="311" r:id="rId50"/>
    <p:sldId id="352" r:id="rId51"/>
    <p:sldId id="353" r:id="rId52"/>
    <p:sldId id="354" r:id="rId53"/>
    <p:sldId id="304" r:id="rId54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matter" id="{F2D32C8D-FB40-254B-B916-40BFD0490DD7}">
          <p14:sldIdLst>
            <p14:sldId id="295"/>
            <p14:sldId id="284"/>
            <p14:sldId id="302"/>
            <p14:sldId id="300"/>
            <p14:sldId id="301"/>
            <p14:sldId id="315"/>
            <p14:sldId id="306"/>
            <p14:sldId id="316"/>
            <p14:sldId id="307"/>
            <p14:sldId id="308"/>
            <p14:sldId id="309"/>
          </p14:sldIdLst>
        </p14:section>
        <p14:section name="Basics" id="{70F6B5EE-CA64-264E-9B77-1AB2F2116B88}">
          <p14:sldIdLst>
            <p14:sldId id="303"/>
            <p14:sldId id="305"/>
            <p14:sldId id="310"/>
          </p14:sldIdLst>
        </p14:section>
        <p14:section name="Descriptive Statistics" id="{CDE6E839-173D-CD4C-BD83-E4C2471C841B}">
          <p14:sldIdLst>
            <p14:sldId id="312"/>
            <p14:sldId id="349"/>
            <p14:sldId id="328"/>
            <p14:sldId id="318"/>
            <p14:sldId id="319"/>
            <p14:sldId id="324"/>
            <p14:sldId id="326"/>
            <p14:sldId id="327"/>
            <p14:sldId id="329"/>
            <p14:sldId id="330"/>
            <p14:sldId id="332"/>
            <p14:sldId id="333"/>
            <p14:sldId id="314"/>
            <p14:sldId id="334"/>
            <p14:sldId id="331"/>
            <p14:sldId id="337"/>
            <p14:sldId id="336"/>
            <p14:sldId id="338"/>
            <p14:sldId id="340"/>
            <p14:sldId id="341"/>
            <p14:sldId id="342"/>
            <p14:sldId id="343"/>
            <p14:sldId id="339"/>
            <p14:sldId id="345"/>
            <p14:sldId id="346"/>
            <p14:sldId id="347"/>
            <p14:sldId id="344"/>
            <p14:sldId id="335"/>
            <p14:sldId id="323"/>
          </p14:sldIdLst>
        </p14:section>
        <p14:section name="Inferential Statistics" id="{C15E8769-9ACE-194C-9DEA-47FDEDF63006}">
          <p14:sldIdLst>
            <p14:sldId id="320"/>
            <p14:sldId id="348"/>
            <p14:sldId id="350"/>
            <p14:sldId id="322"/>
            <p14:sldId id="351"/>
          </p14:sldIdLst>
        </p14:section>
        <p14:section name="Critical thinking" id="{8A6AEE1B-D868-B844-B497-CBEE94D8A300}">
          <p14:sldIdLst>
            <p14:sldId id="311"/>
            <p14:sldId id="352"/>
            <p14:sldId id="353"/>
          </p14:sldIdLst>
        </p14:section>
        <p14:section name="Conclusion" id="{5634B32C-1485-EE46-B211-36A21E2DD0EC}">
          <p14:sldIdLst>
            <p14:sldId id="354"/>
          </p14:sldIdLst>
        </p14:section>
        <p14:section name="Backmatter" id="{A2958456-F8BB-3E46-A80B-166CCFF7FB4A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8" autoAdjust="0"/>
    <p:restoredTop sz="96241" autoAdjust="0"/>
  </p:normalViewPr>
  <p:slideViewPr>
    <p:cSldViewPr showGuides="1">
      <p:cViewPr varScale="1">
        <p:scale>
          <a:sx n="203" d="100"/>
          <a:sy n="203" d="100"/>
        </p:scale>
        <p:origin x="1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56" d="100"/>
          <a:sy n="156" d="100"/>
        </p:scale>
        <p:origin x="688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</c:spPr>
          <c:invertIfNegative val="0"/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8F-3540-8C39-14CE0D9400A3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8F-3540-8C39-14CE0D9400A3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8F-3540-8C39-14CE0D9400A3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8F-3540-8C39-14CE0D9400A3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8F-3540-8C39-14CE0D9400A3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B8F-3540-8C39-14CE0D9400A3}"/>
                </c:ext>
              </c:extLst>
            </c:dLbl>
            <c:dLbl>
              <c:idx val="6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B8F-3540-8C39-14CE0D9400A3}"/>
                </c:ext>
              </c:extLst>
            </c:dLbl>
            <c:dLbl>
              <c:idx val="7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B8F-3540-8C39-14CE0D9400A3}"/>
                </c:ext>
              </c:extLst>
            </c:dLbl>
            <c:dLbl>
              <c:idx val="8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B8F-3540-8C39-14CE0D9400A3}"/>
                </c:ext>
              </c:extLst>
            </c:dLbl>
            <c:dLbl>
              <c:idx val="9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B8F-3540-8C39-14CE0D9400A3}"/>
                </c:ext>
              </c:extLst>
            </c:dLbl>
            <c:dLbl>
              <c:idx val="10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B8F-3540-8C39-14CE0D9400A3}"/>
                </c:ext>
              </c:extLst>
            </c:dLbl>
            <c:dLbl>
              <c:idx val="11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B8F-3540-8C39-14CE0D9400A3}"/>
                </c:ext>
              </c:extLst>
            </c:dLbl>
            <c:dLbl>
              <c:idx val="12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B8F-3540-8C39-14CE0D9400A3}"/>
                </c:ext>
              </c:extLst>
            </c:dLbl>
            <c:dLbl>
              <c:idx val="13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B8F-3540-8C39-14CE0D9400A3}"/>
                </c:ext>
              </c:extLst>
            </c:dLbl>
            <c:dLbl>
              <c:idx val="14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B8F-3540-8C39-14CE0D9400A3}"/>
                </c:ext>
              </c:extLst>
            </c:dLbl>
            <c:dLbl>
              <c:idx val="15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B8F-3540-8C39-14CE0D9400A3}"/>
                </c:ext>
              </c:extLst>
            </c:dLbl>
            <c:dLbl>
              <c:idx val="16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B8F-3540-8C39-14CE0D9400A3}"/>
                </c:ext>
              </c:extLst>
            </c:dLbl>
            <c:dLbl>
              <c:idx val="17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B8F-3540-8C39-14CE0D9400A3}"/>
                </c:ext>
              </c:extLst>
            </c:dLbl>
            <c:dLbl>
              <c:idx val="18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B8F-3540-8C39-14CE0D9400A3}"/>
                </c:ext>
              </c:extLst>
            </c:dLbl>
            <c:dLbl>
              <c:idx val="19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B8F-3540-8C39-14CE0D9400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mtId="4294967295">
                    <a:solidFill>
                      <a:schemeClr val="accent1"/>
                    </a:solidFill>
                    <a:latin typeface="National 2" panose="020B0504030502020203" pitchFamily="34" charset="77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Sheet1!$A$2:$A$21</c:f>
              <c:strCache>
                <c:ptCount val="20"/>
                <c:pt idx="0">
                  <c:v>Reese's</c:v>
                </c:pt>
                <c:pt idx="1">
                  <c:v>Hershey's</c:v>
                </c:pt>
                <c:pt idx="2">
                  <c:v>KitKat</c:v>
                </c:pt>
                <c:pt idx="3">
                  <c:v>Snickers</c:v>
                </c:pt>
                <c:pt idx="4">
                  <c:v>Twix</c:v>
                </c:pt>
                <c:pt idx="5">
                  <c:v>Butterfingers</c:v>
                </c:pt>
                <c:pt idx="6">
                  <c:v>3 Musketeers</c:v>
                </c:pt>
                <c:pt idx="7">
                  <c:v>Dove</c:v>
                </c:pt>
                <c:pt idx="8">
                  <c:v>Milky Way</c:v>
                </c:pt>
                <c:pt idx="9">
                  <c:v>Crunch</c:v>
                </c:pt>
                <c:pt idx="10">
                  <c:v>Baby Ruth</c:v>
                </c:pt>
                <c:pt idx="11">
                  <c:v>Ghirardelli</c:v>
                </c:pt>
                <c:pt idx="12">
                  <c:v>Cadbury</c:v>
                </c:pt>
                <c:pt idx="13">
                  <c:v>100 Grand Bar</c:v>
                </c:pt>
                <c:pt idx="14">
                  <c:v>Lindt</c:v>
                </c:pt>
                <c:pt idx="15">
                  <c:v>Mars</c:v>
                </c:pt>
                <c:pt idx="16">
                  <c:v>Take 5</c:v>
                </c:pt>
                <c:pt idx="17">
                  <c:v>Other</c:v>
                </c:pt>
                <c:pt idx="18">
                  <c:v>Don't know</c:v>
                </c:pt>
                <c:pt idx="19">
                  <c:v>I haven't bought chocolate in the past 3 months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0.57999999999999996</c:v>
                </c:pt>
                <c:pt idx="1">
                  <c:v>0.57999999999999996</c:v>
                </c:pt>
                <c:pt idx="2">
                  <c:v>0.51</c:v>
                </c:pt>
                <c:pt idx="3">
                  <c:v>0.41</c:v>
                </c:pt>
                <c:pt idx="4">
                  <c:v>0.37</c:v>
                </c:pt>
                <c:pt idx="5">
                  <c:v>0.35</c:v>
                </c:pt>
                <c:pt idx="6">
                  <c:v>0.34</c:v>
                </c:pt>
                <c:pt idx="7">
                  <c:v>0.32</c:v>
                </c:pt>
                <c:pt idx="8">
                  <c:v>0.28999999999999998</c:v>
                </c:pt>
                <c:pt idx="9">
                  <c:v>0.25</c:v>
                </c:pt>
                <c:pt idx="10">
                  <c:v>0.23</c:v>
                </c:pt>
                <c:pt idx="11">
                  <c:v>0.23</c:v>
                </c:pt>
                <c:pt idx="12">
                  <c:v>0.19</c:v>
                </c:pt>
                <c:pt idx="13">
                  <c:v>0.17</c:v>
                </c:pt>
                <c:pt idx="14">
                  <c:v>0.13</c:v>
                </c:pt>
                <c:pt idx="15">
                  <c:v>0.11</c:v>
                </c:pt>
                <c:pt idx="16">
                  <c:v>0.08</c:v>
                </c:pt>
                <c:pt idx="17">
                  <c:v>7.0000000000000007E-2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B8F-3540-8C39-14CE0D940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1000" b="0" smtId="4294967295">
                <a:solidFill>
                  <a:schemeClr val="accent1"/>
                </a:solidFill>
                <a:latin typeface="National 2" panose="020B0504030502020203" pitchFamily="34" charset="77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ax val="0.63800000000000001"/>
          <c:min val="0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>
                    <a:solidFill>
                      <a:schemeClr val="accent1"/>
                    </a:solidFill>
                    <a:latin typeface="National 2" panose="020B0504030502020203" pitchFamily="34" charset="77"/>
                  </a:defRPr>
                </a:pPr>
                <a:r>
                  <a:rPr lang="en-US" sz="1000" b="0">
                    <a:solidFill>
                      <a:schemeClr val="accent1"/>
                    </a:solidFill>
                    <a:latin typeface="National 2" panose="020B0504030502020203" pitchFamily="34" charset="77"/>
                  </a:rPr>
                  <a:t>Share of respondents</a:t>
                </a:r>
              </a:p>
            </c:rich>
          </c:tx>
          <c:overlay val="0"/>
        </c:title>
        <c:numFmt formatCode="#,##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smtId="4294967295">
                <a:solidFill>
                  <a:schemeClr val="accent1"/>
                </a:solidFill>
                <a:latin typeface="National 2" panose="020B0504030502020203" pitchFamily="34" charset="77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</c:spPr>
          <c:invertIfNegative val="0"/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56-9D4B-9D11-438306017A31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56-9D4B-9D11-438306017A31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56-9D4B-9D11-438306017A31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56-9D4B-9D11-438306017A31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56-9D4B-9D11-438306017A31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56-9D4B-9D11-438306017A31}"/>
                </c:ext>
              </c:extLst>
            </c:dLbl>
            <c:dLbl>
              <c:idx val="6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556-9D4B-9D11-438306017A31}"/>
                </c:ext>
              </c:extLst>
            </c:dLbl>
            <c:dLbl>
              <c:idx val="7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556-9D4B-9D11-438306017A31}"/>
                </c:ext>
              </c:extLst>
            </c:dLbl>
            <c:dLbl>
              <c:idx val="8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556-9D4B-9D11-438306017A31}"/>
                </c:ext>
              </c:extLst>
            </c:dLbl>
            <c:dLbl>
              <c:idx val="9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556-9D4B-9D11-438306017A31}"/>
                </c:ext>
              </c:extLst>
            </c:dLbl>
            <c:dLbl>
              <c:idx val="10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556-9D4B-9D11-438306017A31}"/>
                </c:ext>
              </c:extLst>
            </c:dLbl>
            <c:dLbl>
              <c:idx val="11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556-9D4B-9D11-438306017A31}"/>
                </c:ext>
              </c:extLst>
            </c:dLbl>
            <c:dLbl>
              <c:idx val="12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556-9D4B-9D11-438306017A31}"/>
                </c:ext>
              </c:extLst>
            </c:dLbl>
            <c:dLbl>
              <c:idx val="13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556-9D4B-9D11-438306017A31}"/>
                </c:ext>
              </c:extLst>
            </c:dLbl>
            <c:dLbl>
              <c:idx val="14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556-9D4B-9D11-438306017A31}"/>
                </c:ext>
              </c:extLst>
            </c:dLbl>
            <c:dLbl>
              <c:idx val="15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556-9D4B-9D11-438306017A31}"/>
                </c:ext>
              </c:extLst>
            </c:dLbl>
            <c:dLbl>
              <c:idx val="16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556-9D4B-9D11-438306017A31}"/>
                </c:ext>
              </c:extLst>
            </c:dLbl>
            <c:dLbl>
              <c:idx val="17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556-9D4B-9D11-438306017A31}"/>
                </c:ext>
              </c:extLst>
            </c:dLbl>
            <c:dLbl>
              <c:idx val="18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556-9D4B-9D11-438306017A31}"/>
                </c:ext>
              </c:extLst>
            </c:dLbl>
            <c:dLbl>
              <c:idx val="19"/>
              <c:numFmt formatCode="#,##0%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chemeClr val="accent1"/>
                      </a:solidFill>
                      <a:latin typeface="National 2" panose="020B0504030502020203" pitchFamily="34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556-9D4B-9D11-438306017A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mtId="4294967295">
                    <a:solidFill>
                      <a:schemeClr val="accent1"/>
                    </a:solidFill>
                    <a:latin typeface="National 2" panose="020B0504030502020203" pitchFamily="34" charset="77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Reese's</c:v>
                </c:pt>
                <c:pt idx="1">
                  <c:v>Hershey's</c:v>
                </c:pt>
                <c:pt idx="2">
                  <c:v>KitKat</c:v>
                </c:pt>
                <c:pt idx="3">
                  <c:v>Snickers</c:v>
                </c:pt>
                <c:pt idx="4">
                  <c:v>Twix</c:v>
                </c:pt>
                <c:pt idx="5">
                  <c:v>Butterfingers</c:v>
                </c:pt>
                <c:pt idx="6">
                  <c:v>3 Musketeers</c:v>
                </c:pt>
                <c:pt idx="7">
                  <c:v>Dove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0.57999999999999996</c:v>
                </c:pt>
                <c:pt idx="1">
                  <c:v>0.57999999999999996</c:v>
                </c:pt>
                <c:pt idx="2">
                  <c:v>0.51</c:v>
                </c:pt>
                <c:pt idx="3">
                  <c:v>0.41</c:v>
                </c:pt>
                <c:pt idx="4">
                  <c:v>0.37</c:v>
                </c:pt>
                <c:pt idx="5">
                  <c:v>0.35</c:v>
                </c:pt>
                <c:pt idx="6">
                  <c:v>0.34</c:v>
                </c:pt>
                <c:pt idx="7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556-9D4B-9D11-438306017A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1000" b="0" smtId="4294967295">
                <a:solidFill>
                  <a:schemeClr val="accent1"/>
                </a:solidFill>
                <a:latin typeface="National 2" panose="020B0504030502020203" pitchFamily="34" charset="77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ax val="0.63800000000000001"/>
          <c:min val="0.30000000000000004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>
                    <a:solidFill>
                      <a:schemeClr val="accent1"/>
                    </a:solidFill>
                    <a:latin typeface="National 2" panose="020B0504030502020203" pitchFamily="34" charset="77"/>
                  </a:defRPr>
                </a:pPr>
                <a:r>
                  <a:rPr lang="en-US" sz="1000" b="0">
                    <a:solidFill>
                      <a:schemeClr val="accent1"/>
                    </a:solidFill>
                    <a:latin typeface="National 2" panose="020B0504030502020203" pitchFamily="34" charset="77"/>
                  </a:rPr>
                  <a:t>Share of respondents</a:t>
                </a:r>
              </a:p>
            </c:rich>
          </c:tx>
          <c:overlay val="0"/>
        </c:title>
        <c:numFmt formatCode="#,##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smtId="4294967295">
                <a:solidFill>
                  <a:schemeClr val="accent1"/>
                </a:solidFill>
                <a:latin typeface="National 2" panose="020B0504030502020203" pitchFamily="34" charset="77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D5B1D-7A34-0B4A-96C1-49D35A3EC848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BD7B9716-E5BD-7B46-826A-89DB6D15423C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Machine Learning</a:t>
          </a:r>
        </a:p>
      </dgm:t>
    </dgm:pt>
    <dgm:pt modelId="{7BECA420-490E-AB45-8AE2-BAB7F0585D98}" type="parTrans" cxnId="{BDCCDA10-E411-284F-AAF3-F690701AAFCA}">
      <dgm:prSet/>
      <dgm:spPr/>
      <dgm:t>
        <a:bodyPr/>
        <a:lstStyle/>
        <a:p>
          <a:endParaRPr lang="en-US"/>
        </a:p>
      </dgm:t>
    </dgm:pt>
    <dgm:pt modelId="{FE812A60-C6A8-384F-BF21-CD01FF5299DB}" type="sibTrans" cxnId="{BDCCDA10-E411-284F-AAF3-F690701AAFCA}">
      <dgm:prSet/>
      <dgm:spPr/>
      <dgm:t>
        <a:bodyPr/>
        <a:lstStyle/>
        <a:p>
          <a:endParaRPr lang="en-US"/>
        </a:p>
      </dgm:t>
    </dgm:pt>
    <dgm:pt modelId="{1025B901-5DD0-7D4D-8EE6-CFBF234CBAE6}">
      <dgm:prSet phldrT="[Text]"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Deep Learning</a:t>
          </a:r>
        </a:p>
      </dgm:t>
    </dgm:pt>
    <dgm:pt modelId="{FC4AD4EC-464B-8B45-A640-F59C076EBDAC}" type="parTrans" cxnId="{81B94528-4B46-2F49-8E12-5882F3804CEA}">
      <dgm:prSet/>
      <dgm:spPr/>
      <dgm:t>
        <a:bodyPr/>
        <a:lstStyle/>
        <a:p>
          <a:endParaRPr lang="en-US"/>
        </a:p>
      </dgm:t>
    </dgm:pt>
    <dgm:pt modelId="{0ECE990F-B0B8-CA4B-82DB-E3A491447376}" type="sibTrans" cxnId="{81B94528-4B46-2F49-8E12-5882F3804CEA}">
      <dgm:prSet/>
      <dgm:spPr/>
      <dgm:t>
        <a:bodyPr/>
        <a:lstStyle/>
        <a:p>
          <a:endParaRPr lang="en-US"/>
        </a:p>
      </dgm:t>
    </dgm:pt>
    <dgm:pt modelId="{2B87E1A8-CD45-A74B-BCBB-507D72EDF368}">
      <dgm:prSet phldrT="[Text]"/>
      <dgm:spPr/>
      <dgm:t>
        <a:bodyPr/>
        <a:lstStyle/>
        <a:p>
          <a:r>
            <a:rPr lang="en-US" dirty="0">
              <a:latin typeface="National 2" panose="020B0504030502020203" pitchFamily="34" charset="77"/>
            </a:rPr>
            <a:t>Artificial </a:t>
          </a:r>
          <a:r>
            <a:rPr lang="en-US" b="0" i="0" dirty="0">
              <a:latin typeface="National 2 Medium" panose="020B0504030502020203" pitchFamily="34" charset="77"/>
            </a:rPr>
            <a:t>General</a:t>
          </a:r>
          <a:r>
            <a:rPr lang="en-US" dirty="0">
              <a:latin typeface="National 2" panose="020B0504030502020203" pitchFamily="34" charset="77"/>
            </a:rPr>
            <a:t> Intelligence</a:t>
          </a:r>
        </a:p>
      </dgm:t>
    </dgm:pt>
    <dgm:pt modelId="{0D1DB935-537B-354E-A568-3790B391DC93}" type="parTrans" cxnId="{78591231-5016-6743-83E2-1E1A9122676E}">
      <dgm:prSet/>
      <dgm:spPr/>
      <dgm:t>
        <a:bodyPr/>
        <a:lstStyle/>
        <a:p>
          <a:endParaRPr lang="en-US"/>
        </a:p>
      </dgm:t>
    </dgm:pt>
    <dgm:pt modelId="{D0253DDA-8E43-0041-ABD6-C3F88284BF74}" type="sibTrans" cxnId="{78591231-5016-6743-83E2-1E1A9122676E}">
      <dgm:prSet/>
      <dgm:spPr/>
      <dgm:t>
        <a:bodyPr/>
        <a:lstStyle/>
        <a:p>
          <a:endParaRPr lang="en-US"/>
        </a:p>
      </dgm:t>
    </dgm:pt>
    <dgm:pt modelId="{70E02C94-6770-BD4D-AC82-BE38DC8CD569}" type="pres">
      <dgm:prSet presAssocID="{298D5B1D-7A34-0B4A-96C1-49D35A3EC848}" presName="compositeShape" presStyleCnt="0">
        <dgm:presLayoutVars>
          <dgm:chMax val="7"/>
          <dgm:dir/>
          <dgm:resizeHandles val="exact"/>
        </dgm:presLayoutVars>
      </dgm:prSet>
      <dgm:spPr/>
    </dgm:pt>
    <dgm:pt modelId="{66A99CCD-C678-8542-B4DC-7C1292200CD2}" type="pres">
      <dgm:prSet presAssocID="{BD7B9716-E5BD-7B46-826A-89DB6D15423C}" presName="circ1" presStyleLbl="vennNode1" presStyleIdx="0" presStyleCnt="3"/>
      <dgm:spPr/>
    </dgm:pt>
    <dgm:pt modelId="{7157E382-AB8B-F946-959B-070F67D214E9}" type="pres">
      <dgm:prSet presAssocID="{BD7B9716-E5BD-7B46-826A-89DB6D1542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9F8A35-917E-D544-9F06-98D47911B63C}" type="pres">
      <dgm:prSet presAssocID="{1025B901-5DD0-7D4D-8EE6-CFBF234CBAE6}" presName="circ2" presStyleLbl="vennNode1" presStyleIdx="1" presStyleCnt="3"/>
      <dgm:spPr/>
    </dgm:pt>
    <dgm:pt modelId="{E684E699-3437-1648-A58F-45510D29C850}" type="pres">
      <dgm:prSet presAssocID="{1025B901-5DD0-7D4D-8EE6-CFBF234CBAE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DD0844-64BA-024B-85F1-CE5FA228DFB5}" type="pres">
      <dgm:prSet presAssocID="{2B87E1A8-CD45-A74B-BCBB-507D72EDF368}" presName="circ3" presStyleLbl="vennNode1" presStyleIdx="2" presStyleCnt="3"/>
      <dgm:spPr/>
    </dgm:pt>
    <dgm:pt modelId="{D08CAF63-68B5-4741-90A4-2F3BF7312218}" type="pres">
      <dgm:prSet presAssocID="{2B87E1A8-CD45-A74B-BCBB-507D72EDF36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CCDA10-E411-284F-AAF3-F690701AAFCA}" srcId="{298D5B1D-7A34-0B4A-96C1-49D35A3EC848}" destId="{BD7B9716-E5BD-7B46-826A-89DB6D15423C}" srcOrd="0" destOrd="0" parTransId="{7BECA420-490E-AB45-8AE2-BAB7F0585D98}" sibTransId="{FE812A60-C6A8-384F-BF21-CD01FF5299DB}"/>
    <dgm:cxn modelId="{6DA57319-5883-664F-85F6-BE1A15420B58}" type="presOf" srcId="{1025B901-5DD0-7D4D-8EE6-CFBF234CBAE6}" destId="{B49F8A35-917E-D544-9F06-98D47911B63C}" srcOrd="0" destOrd="0" presId="urn:microsoft.com/office/officeart/2005/8/layout/venn1"/>
    <dgm:cxn modelId="{81B94528-4B46-2F49-8E12-5882F3804CEA}" srcId="{298D5B1D-7A34-0B4A-96C1-49D35A3EC848}" destId="{1025B901-5DD0-7D4D-8EE6-CFBF234CBAE6}" srcOrd="1" destOrd="0" parTransId="{FC4AD4EC-464B-8B45-A640-F59C076EBDAC}" sibTransId="{0ECE990F-B0B8-CA4B-82DB-E3A491447376}"/>
    <dgm:cxn modelId="{78591231-5016-6743-83E2-1E1A9122676E}" srcId="{298D5B1D-7A34-0B4A-96C1-49D35A3EC848}" destId="{2B87E1A8-CD45-A74B-BCBB-507D72EDF368}" srcOrd="2" destOrd="0" parTransId="{0D1DB935-537B-354E-A568-3790B391DC93}" sibTransId="{D0253DDA-8E43-0041-ABD6-C3F88284BF74}"/>
    <dgm:cxn modelId="{C3792035-A347-CD4D-9C76-F37961F25719}" type="presOf" srcId="{1025B901-5DD0-7D4D-8EE6-CFBF234CBAE6}" destId="{E684E699-3437-1648-A58F-45510D29C850}" srcOrd="1" destOrd="0" presId="urn:microsoft.com/office/officeart/2005/8/layout/venn1"/>
    <dgm:cxn modelId="{70D36340-7B39-B74F-9EC2-61C192DBC746}" type="presOf" srcId="{2B87E1A8-CD45-A74B-BCBB-507D72EDF368}" destId="{D08CAF63-68B5-4741-90A4-2F3BF7312218}" srcOrd="1" destOrd="0" presId="urn:microsoft.com/office/officeart/2005/8/layout/venn1"/>
    <dgm:cxn modelId="{83BFB955-9A38-0345-975D-C729D2334E0A}" type="presOf" srcId="{BD7B9716-E5BD-7B46-826A-89DB6D15423C}" destId="{66A99CCD-C678-8542-B4DC-7C1292200CD2}" srcOrd="0" destOrd="0" presId="urn:microsoft.com/office/officeart/2005/8/layout/venn1"/>
    <dgm:cxn modelId="{ED6494A9-9223-FA4C-A03C-3382796340AE}" type="presOf" srcId="{BD7B9716-E5BD-7B46-826A-89DB6D15423C}" destId="{7157E382-AB8B-F946-959B-070F67D214E9}" srcOrd="1" destOrd="0" presId="urn:microsoft.com/office/officeart/2005/8/layout/venn1"/>
    <dgm:cxn modelId="{BD7E85E4-048D-F147-B26D-1E8163AD5D86}" type="presOf" srcId="{2B87E1A8-CD45-A74B-BCBB-507D72EDF368}" destId="{1EDD0844-64BA-024B-85F1-CE5FA228DFB5}" srcOrd="0" destOrd="0" presId="urn:microsoft.com/office/officeart/2005/8/layout/venn1"/>
    <dgm:cxn modelId="{201B81E7-6B36-4642-B8AE-E3BBDA8E1DF5}" type="presOf" srcId="{298D5B1D-7A34-0B4A-96C1-49D35A3EC848}" destId="{70E02C94-6770-BD4D-AC82-BE38DC8CD569}" srcOrd="0" destOrd="0" presId="urn:microsoft.com/office/officeart/2005/8/layout/venn1"/>
    <dgm:cxn modelId="{9261EC57-5850-154A-9416-FCFFBFDE05A0}" type="presParOf" srcId="{70E02C94-6770-BD4D-AC82-BE38DC8CD569}" destId="{66A99CCD-C678-8542-B4DC-7C1292200CD2}" srcOrd="0" destOrd="0" presId="urn:microsoft.com/office/officeart/2005/8/layout/venn1"/>
    <dgm:cxn modelId="{B8FAD28F-59C1-124F-BC44-8FB5DF975DFB}" type="presParOf" srcId="{70E02C94-6770-BD4D-AC82-BE38DC8CD569}" destId="{7157E382-AB8B-F946-959B-070F67D214E9}" srcOrd="1" destOrd="0" presId="urn:microsoft.com/office/officeart/2005/8/layout/venn1"/>
    <dgm:cxn modelId="{FC66A858-20FB-394B-8609-8726246B4FD2}" type="presParOf" srcId="{70E02C94-6770-BD4D-AC82-BE38DC8CD569}" destId="{B49F8A35-917E-D544-9F06-98D47911B63C}" srcOrd="2" destOrd="0" presId="urn:microsoft.com/office/officeart/2005/8/layout/venn1"/>
    <dgm:cxn modelId="{D6E7DC38-E6DB-1E43-9279-3EBD362187B7}" type="presParOf" srcId="{70E02C94-6770-BD4D-AC82-BE38DC8CD569}" destId="{E684E699-3437-1648-A58F-45510D29C850}" srcOrd="3" destOrd="0" presId="urn:microsoft.com/office/officeart/2005/8/layout/venn1"/>
    <dgm:cxn modelId="{65495FC9-113A-DA4B-81ED-DB6CF775A9F9}" type="presParOf" srcId="{70E02C94-6770-BD4D-AC82-BE38DC8CD569}" destId="{1EDD0844-64BA-024B-85F1-CE5FA228DFB5}" srcOrd="4" destOrd="0" presId="urn:microsoft.com/office/officeart/2005/8/layout/venn1"/>
    <dgm:cxn modelId="{AE4FBC8F-E097-DD44-A950-64502F9DD08C}" type="presParOf" srcId="{70E02C94-6770-BD4D-AC82-BE38DC8CD569}" destId="{D08CAF63-68B5-4741-90A4-2F3BF7312218}" srcOrd="5" destOrd="0" presId="urn:microsoft.com/office/officeart/2005/8/layout/venn1"/>
  </dgm:cxnLst>
  <dgm:bg/>
  <dgm:whole>
    <a:ln w="317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99CCD-C678-8542-B4DC-7C1292200CD2}">
      <dsp:nvSpPr>
        <dsp:cNvPr id="0" name=""/>
        <dsp:cNvSpPr/>
      </dsp:nvSpPr>
      <dsp:spPr>
        <a:xfrm>
          <a:off x="1175687" y="45484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</a:t>
          </a:r>
        </a:p>
      </dsp:txBody>
      <dsp:txXfrm>
        <a:off x="1466788" y="427553"/>
        <a:ext cx="1601051" cy="982463"/>
      </dsp:txXfrm>
    </dsp:sp>
    <dsp:sp modelId="{B49F8A35-917E-D544-9F06-98D47911B63C}">
      <dsp:nvSpPr>
        <dsp:cNvPr id="0" name=""/>
        <dsp:cNvSpPr/>
      </dsp:nvSpPr>
      <dsp:spPr>
        <a:xfrm>
          <a:off x="1963478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Deep Learning</a:t>
          </a:r>
        </a:p>
      </dsp:txBody>
      <dsp:txXfrm>
        <a:off x="2631189" y="1974024"/>
        <a:ext cx="1309951" cy="1200788"/>
      </dsp:txXfrm>
    </dsp:sp>
    <dsp:sp modelId="{1EDD0844-64BA-024B-85F1-CE5FA228DFB5}">
      <dsp:nvSpPr>
        <dsp:cNvPr id="0" name=""/>
        <dsp:cNvSpPr/>
      </dsp:nvSpPr>
      <dsp:spPr>
        <a:xfrm>
          <a:off x="387897" y="1410017"/>
          <a:ext cx="2183252" cy="2183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Artificial </a:t>
          </a:r>
          <a:r>
            <a:rPr lang="en-US" sz="1900" b="0" i="0" kern="1200" dirty="0">
              <a:latin typeface="National 2 Medium" panose="020B0504030502020203" pitchFamily="34" charset="77"/>
            </a:rPr>
            <a:t>General</a:t>
          </a:r>
          <a:r>
            <a:rPr lang="en-US" sz="1900" kern="1200" dirty="0">
              <a:latin typeface="National 2" panose="020B0504030502020203" pitchFamily="34" charset="77"/>
            </a:rPr>
            <a:t> Intelligence</a:t>
          </a:r>
        </a:p>
      </dsp:txBody>
      <dsp:txXfrm>
        <a:off x="593487" y="1974024"/>
        <a:ext cx="1309951" cy="120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11/4/2023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11/4/2023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tatista.com/statistics/1093537/most-popular-brands-of-chocolate-bars-in-the-us" TargetMode="External"/><Relationship Id="rId4" Type="http://schemas.openxmlformats.org/officeDocument/2006/relationships/slide" Target="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9A1B8-1420-5E4C-DC50-A1562C46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12, 2023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04D6E-20D1-217F-70B2-F86F16D7C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National 2 Medium" panose="020B0504030502020203" pitchFamily="34" charset="77"/>
              </a:rPr>
              <a:t>Aims of this series:</a:t>
            </a:r>
          </a:p>
          <a:p>
            <a:pPr>
              <a:buSzPct val="80000"/>
              <a:buFont typeface="System Font Regular"/>
              <a:buChar char="🪄"/>
            </a:pPr>
            <a:r>
              <a:rPr lang="en-US" sz="2400" dirty="0">
                <a:latin typeface="National 2 Medium" panose="020B0504030502020203" pitchFamily="34" charset="77"/>
              </a:rPr>
              <a:t> Demystify</a:t>
            </a:r>
            <a:r>
              <a:rPr lang="en-US" sz="2400" dirty="0"/>
              <a:t> the field a bit and give context to the buzzwords</a:t>
            </a:r>
          </a:p>
          <a:p>
            <a:pPr>
              <a:buSzPct val="80000"/>
              <a:buFont typeface="System Font Regular"/>
              <a:buChar char="💡"/>
            </a:pPr>
            <a:r>
              <a:rPr lang="en-US" sz="2400" dirty="0"/>
              <a:t> A working </a:t>
            </a:r>
            <a:r>
              <a:rPr lang="en-US" sz="2400" dirty="0">
                <a:latin typeface="National 2 Medium" panose="020B0504030502020203" pitchFamily="34" charset="77"/>
              </a:rPr>
              <a:t>mental model </a:t>
            </a:r>
            <a:r>
              <a:rPr lang="en-US" sz="2400" dirty="0"/>
              <a:t>how machine learning algorithms </a:t>
            </a:r>
            <a:r>
              <a:rPr lang="en-US" sz="2400" strike="sngStrike" dirty="0"/>
              <a:t>think</a:t>
            </a:r>
            <a:r>
              <a:rPr lang="en-US" sz="2400" dirty="0"/>
              <a:t> calculate</a:t>
            </a:r>
          </a:p>
          <a:p>
            <a:pPr>
              <a:buSzPct val="80000"/>
              <a:buFont typeface="System Font Regular"/>
              <a:buChar char="🤔"/>
            </a:pPr>
            <a:r>
              <a:rPr lang="en-US" sz="2400" dirty="0"/>
              <a:t> To provide enough knowledge to </a:t>
            </a:r>
            <a:r>
              <a:rPr lang="en-US" sz="2400" dirty="0">
                <a:latin typeface="National 2 Medium" panose="020B0504030502020203" pitchFamily="34" charset="77"/>
              </a:rPr>
              <a:t>think critically </a:t>
            </a:r>
            <a:r>
              <a:rPr lang="en-US" sz="2400" dirty="0"/>
              <a:t>about “A.I.”</a:t>
            </a:r>
          </a:p>
          <a:p>
            <a:pPr>
              <a:buSzPct val="80000"/>
              <a:buFont typeface="System Font Regular"/>
              <a:buChar char="😎"/>
            </a:pPr>
            <a:r>
              <a:rPr lang="en-US" sz="2400" dirty="0"/>
              <a:t> To inspire you to </a:t>
            </a:r>
            <a:r>
              <a:rPr lang="en-US" sz="2400" dirty="0">
                <a:latin typeface="National 2 Medium" panose="020B0504030502020203" pitchFamily="34" charset="77"/>
              </a:rPr>
              <a:t>confidently</a:t>
            </a:r>
            <a:r>
              <a:rPr lang="en-US" sz="2400" dirty="0"/>
              <a:t> </a:t>
            </a:r>
            <a:r>
              <a:rPr lang="en-US" sz="2400" dirty="0">
                <a:latin typeface="National 2 Medium" panose="020B0504030502020203" pitchFamily="34" charset="77"/>
              </a:rPr>
              <a:t>use machine learning </a:t>
            </a:r>
            <a:r>
              <a:rPr lang="en-US" sz="2400" dirty="0"/>
              <a:t>in your work and personal life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7EBEC-D73E-630B-C71A-9AE0EE8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A8BC-EB63-A4CE-C8B6-7FDDF4604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09A4-C072-2F61-80E4-EF2175197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4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8FCE3-03A9-11BF-A399-5456CC5795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r>
              <a:rPr lang="en-US" dirty="0">
                <a:latin typeface="National 2 Medium" panose="020B0504030502020203" pitchFamily="34" charset="77"/>
              </a:rPr>
              <a:t>Statistics</a:t>
            </a:r>
          </a:p>
          <a:p>
            <a:pPr lvl="1">
              <a:buSzPct val="80000"/>
              <a:buFont typeface="System Font Regular"/>
              <a:buChar char="📋"/>
            </a:pPr>
            <a:r>
              <a:rPr lang="en-US" dirty="0"/>
              <a:t> A brief survey of the fundamentals for Machine Learning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Regression</a:t>
            </a:r>
            <a:r>
              <a:rPr lang="en-US" dirty="0"/>
              <a:t> (April 25)</a:t>
            </a:r>
          </a:p>
          <a:p>
            <a:pPr lvl="1">
              <a:buSzPct val="80000"/>
              <a:buFont typeface="System Font Regular"/>
              <a:buChar char="📈"/>
            </a:pPr>
            <a:r>
              <a:rPr lang="en-US" dirty="0"/>
              <a:t> How can an algorithm find relationships between two variables?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Classification</a:t>
            </a:r>
            <a:r>
              <a:rPr lang="en-US" dirty="0"/>
              <a:t> (May 9)</a:t>
            </a:r>
          </a:p>
          <a:p>
            <a:pPr lvl="1">
              <a:buSzPct val="80000"/>
              <a:buFont typeface="System Font Regular"/>
              <a:buChar char="🏷️"/>
            </a:pPr>
            <a:r>
              <a:rPr lang="en-US" dirty="0"/>
              <a:t> How can an algorithm put a label on a real-world object?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5469A-57DC-4AF1-68E7-E63F2F6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Intro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E4D2-6779-FEBE-AB2A-B9409B1F0C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F2AE-5F5A-0AC4-AB9D-B93231B42C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0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603B6-75F0-CBA3-99A8-E57D5E20E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 </a:t>
            </a:r>
          </a:p>
          <a:p>
            <a:pPr marL="400050" indent="-446088">
              <a:buSzPct val="80000"/>
              <a:buFont typeface="System Font Regular"/>
              <a:buChar char="✍️"/>
            </a:pPr>
            <a:r>
              <a:rPr lang="en-US" dirty="0"/>
              <a:t>Define “Statistics”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One definition </a:t>
            </a:r>
            <a:r>
              <a:rPr lang="en-US" dirty="0"/>
              <a:t>(Upton &amp; Cook, 2008):	</a:t>
            </a:r>
          </a:p>
          <a:p>
            <a:pPr marL="0" indent="0" algn="ctr">
              <a:buNone/>
            </a:pPr>
            <a:r>
              <a:rPr lang="en-US" dirty="0"/>
              <a:t>“The science of collecting, displaying, and </a:t>
            </a:r>
            <a:r>
              <a:rPr lang="en-US" dirty="0" err="1"/>
              <a:t>analysing</a:t>
            </a:r>
            <a:r>
              <a:rPr lang="en-US" dirty="0"/>
              <a:t> data.”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In Machine Learning:</a:t>
            </a:r>
          </a:p>
          <a:p>
            <a:pPr marL="0" indent="0" algn="ctr">
              <a:buNone/>
            </a:pPr>
            <a:r>
              <a:rPr lang="en-US" dirty="0">
                <a:latin typeface="National 2" panose="020B0504030502020203" pitchFamily="34" charset="77"/>
              </a:rPr>
              <a:t>“The way that algorithms perceive the world”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E4D8F1-A1C1-BC81-1FE3-D9C4E3F1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5DA0D-2C25-F080-294C-E180B3529F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6FD0B-2469-A43C-A0F9-83C17B8092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23D4BF-069A-9077-104F-4639C0B33D0C}"/>
              </a:ext>
            </a:extLst>
          </p:cNvPr>
          <p:cNvSpPr/>
          <p:nvPr/>
        </p:nvSpPr>
        <p:spPr>
          <a:xfrm>
            <a:off x="2383047" y="5638800"/>
            <a:ext cx="7425906" cy="609600"/>
          </a:xfrm>
          <a:custGeom>
            <a:avLst/>
            <a:gdLst>
              <a:gd name="connsiteX0" fmla="*/ 0 w 7425906"/>
              <a:gd name="connsiteY0" fmla="*/ 283232 h 609600"/>
              <a:gd name="connsiteX1" fmla="*/ 283232 w 7425906"/>
              <a:gd name="connsiteY1" fmla="*/ 0 h 609600"/>
              <a:gd name="connsiteX2" fmla="*/ 7142674 w 7425906"/>
              <a:gd name="connsiteY2" fmla="*/ 0 h 609600"/>
              <a:gd name="connsiteX3" fmla="*/ 7425906 w 7425906"/>
              <a:gd name="connsiteY3" fmla="*/ 283232 h 609600"/>
              <a:gd name="connsiteX4" fmla="*/ 7425906 w 7425906"/>
              <a:gd name="connsiteY4" fmla="*/ 326368 h 609600"/>
              <a:gd name="connsiteX5" fmla="*/ 7142674 w 7425906"/>
              <a:gd name="connsiteY5" fmla="*/ 609600 h 609600"/>
              <a:gd name="connsiteX6" fmla="*/ 283232 w 7425906"/>
              <a:gd name="connsiteY6" fmla="*/ 609600 h 609600"/>
              <a:gd name="connsiteX7" fmla="*/ 0 w 7425906"/>
              <a:gd name="connsiteY7" fmla="*/ 326368 h 609600"/>
              <a:gd name="connsiteX8" fmla="*/ 0 w 7425906"/>
              <a:gd name="connsiteY8" fmla="*/ 283232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906" h="609600" extrusionOk="0">
                <a:moveTo>
                  <a:pt x="0" y="283232"/>
                </a:moveTo>
                <a:cubicBezTo>
                  <a:pt x="-10495" y="120333"/>
                  <a:pt x="109828" y="6373"/>
                  <a:pt x="283232" y="0"/>
                </a:cubicBezTo>
                <a:cubicBezTo>
                  <a:pt x="3634439" y="132882"/>
                  <a:pt x="5331581" y="-84951"/>
                  <a:pt x="7142674" y="0"/>
                </a:cubicBezTo>
                <a:cubicBezTo>
                  <a:pt x="7283650" y="15087"/>
                  <a:pt x="7424872" y="132523"/>
                  <a:pt x="7425906" y="283232"/>
                </a:cubicBezTo>
                <a:cubicBezTo>
                  <a:pt x="7423900" y="304011"/>
                  <a:pt x="7423025" y="320025"/>
                  <a:pt x="7425906" y="326368"/>
                </a:cubicBezTo>
                <a:cubicBezTo>
                  <a:pt x="7437668" y="484188"/>
                  <a:pt x="7309661" y="587863"/>
                  <a:pt x="7142674" y="609600"/>
                </a:cubicBezTo>
                <a:cubicBezTo>
                  <a:pt x="5169048" y="697239"/>
                  <a:pt x="2245913" y="536921"/>
                  <a:pt x="283232" y="609600"/>
                </a:cubicBezTo>
                <a:cubicBezTo>
                  <a:pt x="125528" y="597402"/>
                  <a:pt x="-2656" y="486484"/>
                  <a:pt x="0" y="326368"/>
                </a:cubicBezTo>
                <a:cubicBezTo>
                  <a:pt x="2734" y="310742"/>
                  <a:pt x="-1398" y="293947"/>
                  <a:pt x="0" y="283232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646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335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A8C0A5-87F6-D0D9-200C-6CC5C0D125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sides of the (fair) coin: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Descriptive Statistics</a:t>
            </a:r>
          </a:p>
          <a:p>
            <a:pPr marL="457200" indent="-457200">
              <a:buSzPct val="80000"/>
              <a:buFont typeface="System Font Regular"/>
              <a:buChar char="🔍"/>
            </a:pPr>
            <a:r>
              <a:rPr lang="en-US" dirty="0">
                <a:latin typeface="National 2 Medium" panose="020B0504030502020203" pitchFamily="34" charset="77"/>
              </a:rPr>
              <a:t>Describing</a:t>
            </a:r>
            <a:r>
              <a:rPr lang="en-US" dirty="0"/>
              <a:t> an apparent mess of data</a:t>
            </a: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Inferential Statistics</a:t>
            </a:r>
          </a:p>
          <a:p>
            <a:pPr marL="457200" indent="-457200">
              <a:buSzPct val="80000"/>
              <a:buFont typeface="System Font Regular"/>
              <a:buChar char="🔮"/>
            </a:pPr>
            <a:r>
              <a:rPr lang="en-US" dirty="0">
                <a:latin typeface="National 2" panose="020B0504030502020203" pitchFamily="34" charset="77"/>
              </a:rPr>
              <a:t>Making </a:t>
            </a:r>
            <a:r>
              <a:rPr lang="en-US" dirty="0">
                <a:latin typeface="National 2 Medium" panose="020B0504030502020203" pitchFamily="34" charset="77"/>
              </a:rPr>
              <a:t>predictions</a:t>
            </a:r>
            <a:r>
              <a:rPr lang="en-US" dirty="0">
                <a:latin typeface="National 2" panose="020B0504030502020203" pitchFamily="34" charset="77"/>
              </a:rPr>
              <a:t> based on a mess that represents a larger mess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6CC14B-86B6-8F5D-EBCD-E41A5D75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C77C9-92A5-1EE0-D8C0-A3097695B5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3BFC8-624E-8EB6-4E1E-2F72BDCBE5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76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EE773-817D-1FD6-0F3D-FD50CEBD2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machine learning model, ever: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65AE-8B12-7DE8-7912-A0672A11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Basics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8E83-BAAB-1041-BBE8-54CD548C2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4FF7-805B-422A-8487-76C1F85B2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580E06-B536-C225-92F0-D7F449FA8363}"/>
              </a:ext>
            </a:extLst>
          </p:cNvPr>
          <p:cNvSpPr/>
          <p:nvPr/>
        </p:nvSpPr>
        <p:spPr>
          <a:xfrm>
            <a:off x="4966428" y="3429000"/>
            <a:ext cx="2286000" cy="228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Mystery</a:t>
            </a:r>
            <a:br>
              <a:rPr lang="en-US" dirty="0"/>
            </a:br>
            <a:r>
              <a:rPr lang="en-US" dirty="0"/>
              <a:t>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A3BD5-DF4D-07BC-8ED2-AEC23C81BB65}"/>
              </a:ext>
            </a:extLst>
          </p:cNvPr>
          <p:cNvSpPr txBox="1"/>
          <p:nvPr/>
        </p:nvSpPr>
        <p:spPr>
          <a:xfrm>
            <a:off x="8550537" y="1233226"/>
            <a:ext cx="2791149" cy="751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Descriptive Statistics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Inferential Statistics</a:t>
            </a:r>
          </a:p>
        </p:txBody>
      </p:sp>
      <p:sp>
        <p:nvSpPr>
          <p:cNvPr id="15" name="Line Callout 2 14">
            <a:extLst>
              <a:ext uri="{FF2B5EF4-FFF2-40B4-BE49-F238E27FC236}">
                <a16:creationId xmlns:a16="http://schemas.microsoft.com/office/drawing/2014/main" id="{CAECCA59-CBAE-E4FA-1525-6C48AB12AB3D}"/>
              </a:ext>
            </a:extLst>
          </p:cNvPr>
          <p:cNvSpPr/>
          <p:nvPr/>
        </p:nvSpPr>
        <p:spPr>
          <a:xfrm flipH="1">
            <a:off x="762000" y="3747409"/>
            <a:ext cx="2133600" cy="457200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Descriptive Statistics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A1173-4E77-74E8-BCCF-FEBB7BEC4347}"/>
              </a:ext>
            </a:extLst>
          </p:cNvPr>
          <p:cNvGrpSpPr/>
          <p:nvPr/>
        </p:nvGrpSpPr>
        <p:grpSpPr>
          <a:xfrm>
            <a:off x="2286000" y="2962411"/>
            <a:ext cx="7620000" cy="457200"/>
            <a:chOff x="2286000" y="2962411"/>
            <a:chExt cx="7620000" cy="457200"/>
          </a:xfrm>
        </p:grpSpPr>
        <p:sp>
          <p:nvSpPr>
            <p:cNvPr id="16" name="Line Callout 2 15">
              <a:extLst>
                <a:ext uri="{FF2B5EF4-FFF2-40B4-BE49-F238E27FC236}">
                  <a16:creationId xmlns:a16="http://schemas.microsoft.com/office/drawing/2014/main" id="{DEC08555-2B78-91EB-B2E9-583DD5132C47}"/>
                </a:ext>
              </a:extLst>
            </p:cNvPr>
            <p:cNvSpPr/>
            <p:nvPr/>
          </p:nvSpPr>
          <p:spPr>
            <a:xfrm flipH="1">
              <a:off x="2286000" y="2962411"/>
              <a:ext cx="2133600" cy="457200"/>
            </a:xfrm>
            <a:prstGeom prst="borderCallout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Descriptive Statistics</a:t>
              </a:r>
            </a:p>
          </p:txBody>
        </p:sp>
        <p:sp>
          <p:nvSpPr>
            <p:cNvPr id="17" name="Line Callout 2 16">
              <a:extLst>
                <a:ext uri="{FF2B5EF4-FFF2-40B4-BE49-F238E27FC236}">
                  <a16:creationId xmlns:a16="http://schemas.microsoft.com/office/drawing/2014/main" id="{1EC81468-8964-7B58-EF2C-484A14249158}"/>
                </a:ext>
              </a:extLst>
            </p:cNvPr>
            <p:cNvSpPr/>
            <p:nvPr/>
          </p:nvSpPr>
          <p:spPr>
            <a:xfrm>
              <a:off x="7772400" y="2962411"/>
              <a:ext cx="2133600" cy="457200"/>
            </a:xfrm>
            <a:prstGeom prst="borderCallout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Inferential Statistics</a:t>
              </a:r>
            </a:p>
          </p:txBody>
        </p:sp>
      </p:grpSp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F8ADF7BB-3871-D817-149A-740518CE650A}"/>
              </a:ext>
            </a:extLst>
          </p:cNvPr>
          <p:cNvSpPr/>
          <p:nvPr/>
        </p:nvSpPr>
        <p:spPr>
          <a:xfrm>
            <a:off x="9208086" y="3747409"/>
            <a:ext cx="2133600" cy="457200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Inferential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09108-D093-19A3-875B-43FCB6A80FD7}"/>
              </a:ext>
            </a:extLst>
          </p:cNvPr>
          <p:cNvGrpSpPr/>
          <p:nvPr/>
        </p:nvGrpSpPr>
        <p:grpSpPr>
          <a:xfrm>
            <a:off x="1447800" y="4365827"/>
            <a:ext cx="3442428" cy="422103"/>
            <a:chOff x="1447800" y="4365827"/>
            <a:chExt cx="3442428" cy="4221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ACEBAA-4612-1E04-4ADC-E19A1B0DA4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A44EC-F4CE-E724-2873-D4AFA546FFA3}"/>
                </a:ext>
              </a:extLst>
            </p:cNvPr>
            <p:cNvSpPr txBox="1"/>
            <p:nvPr/>
          </p:nvSpPr>
          <p:spPr>
            <a:xfrm>
              <a:off x="1447800" y="4365827"/>
              <a:ext cx="1451038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Input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B01FBA-08A2-C4C1-761A-D7AB52654C4A}"/>
              </a:ext>
            </a:extLst>
          </p:cNvPr>
          <p:cNvGrpSpPr/>
          <p:nvPr/>
        </p:nvGrpSpPr>
        <p:grpSpPr>
          <a:xfrm>
            <a:off x="7315200" y="4365827"/>
            <a:ext cx="3665435" cy="422103"/>
            <a:chOff x="7315200" y="4365827"/>
            <a:chExt cx="3665435" cy="4221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C19D8F-2800-B141-D4ED-27CB5880BDD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572000"/>
              <a:ext cx="1842228" cy="0"/>
            </a:xfrm>
            <a:prstGeom prst="straightConnector1">
              <a:avLst/>
            </a:prstGeom>
            <a:ln w="63500" cap="rnd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8EC550-C7F2-7F59-6891-1D8C3D4B3F00}"/>
                </a:ext>
              </a:extLst>
            </p:cNvPr>
            <p:cNvSpPr txBox="1"/>
            <p:nvPr/>
          </p:nvSpPr>
          <p:spPr>
            <a:xfrm>
              <a:off x="9309985" y="4365827"/>
              <a:ext cx="1670650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Output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73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5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288A6B-932A-EC6B-6902-3B5BF5F589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Data: </a:t>
            </a:r>
            <a:r>
              <a:rPr lang="en-US" dirty="0">
                <a:latin typeface="National 2" panose="020B0504030502020203" pitchFamily="34" charset="77"/>
              </a:rPr>
              <a:t>Recorded pieces of information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Random Variable: </a:t>
            </a:r>
            <a:r>
              <a:rPr lang="en-US" dirty="0">
                <a:latin typeface="National 2" panose="020B0504030502020203" pitchFamily="34" charset="77"/>
              </a:rPr>
              <a:t>The underlying characteristic or quantity observed through data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Random Process: 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Assigning a value (data) to a variable randomly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random ≠ arbitrary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The deterministic internals of the process are not known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The process is described by how likely it is to observe a specific value</a:t>
            </a:r>
            <a:endParaRPr lang="en-US" dirty="0">
              <a:latin typeface="National 2 Medium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2F072-6E27-4843-A799-AF3DE0A4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Random Process, Variable,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EAD2C-54F6-6C0B-8AB1-D32E31128C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37718-E1E9-7DF8-6232-C42D734D14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14215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288A6B-932A-EC6B-6902-3B5BF5F589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Population: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The entirety of a group of interest (e.g., everyone at Dartmouth)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Sample: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The relatively few examples from the population that were observed (e.g., survey respondents)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2F072-6E27-4843-A799-AF3DE0A4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Sample, Population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EAD2C-54F6-6C0B-8AB1-D32E31128C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37718-E1E9-7DF8-6232-C42D734D14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756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288A6B-932A-EC6B-6902-3B5BF5F589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Data: </a:t>
            </a:r>
            <a:r>
              <a:rPr lang="en-US" dirty="0">
                <a:latin typeface="National 2" panose="020B0504030502020203" pitchFamily="34" charset="77"/>
              </a:rPr>
              <a:t>Recorded pieces of information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Variable: </a:t>
            </a:r>
            <a:r>
              <a:rPr lang="en-US" dirty="0">
                <a:latin typeface="National 2" panose="020B0504030502020203" pitchFamily="34" charset="77"/>
              </a:rPr>
              <a:t>The underlying characteristic or quantity observed through data</a:t>
            </a: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dirty="0"/>
              <a:t>We want to statistically describe the population of people at Dartmouth to a machine learning model.</a:t>
            </a:r>
          </a:p>
          <a:p>
            <a:pPr marL="457200" indent="-457200">
              <a:buSzPct val="80000"/>
              <a:buFont typeface="System Font Regular"/>
              <a:buChar char="💭"/>
            </a:pPr>
            <a:r>
              <a:rPr lang="en-US" dirty="0"/>
              <a:t>Pair up and identify some variables that may help us do that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2F072-6E27-4843-A799-AF3DE0A4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Types of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EAD2C-54F6-6C0B-8AB1-D32E31128C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37718-E1E9-7DF8-6232-C42D734D14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0594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0AF94D-9E48-53B5-D7E5-541E632FDA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Categorical data (qualitative)</a:t>
            </a:r>
          </a:p>
          <a:p>
            <a:pPr lvl="1">
              <a:buSzPct val="80000"/>
              <a:buFont typeface="System Font Regular"/>
              <a:buChar char="🗄️"/>
            </a:pPr>
            <a:r>
              <a:rPr lang="en-US" dirty="0"/>
              <a:t> Data which can be divided into </a:t>
            </a:r>
            <a:r>
              <a:rPr lang="en-US" dirty="0">
                <a:latin typeface="National 2 Medium" panose="020B0504030502020203" pitchFamily="34" charset="77"/>
              </a:rPr>
              <a:t>groups</a:t>
            </a:r>
          </a:p>
          <a:p>
            <a:pPr lvl="1">
              <a:buSzPct val="80000"/>
              <a:buFont typeface="System Font Regular"/>
              <a:buChar char="🪜"/>
            </a:pPr>
            <a:r>
              <a:rPr lang="en-US" dirty="0">
                <a:latin typeface="National 2" panose="020B0504030502020203" pitchFamily="34" charset="77"/>
              </a:rPr>
              <a:t> May have inherent order (</a:t>
            </a:r>
            <a:r>
              <a:rPr lang="en-US" dirty="0">
                <a:latin typeface="National 2 Medium" panose="020B0504030502020203" pitchFamily="34" charset="77"/>
              </a:rPr>
              <a:t>ordinal</a:t>
            </a:r>
            <a:r>
              <a:rPr lang="en-US" dirty="0">
                <a:latin typeface="National 2" panose="020B0504030502020203" pitchFamily="34" charset="77"/>
              </a:rPr>
              <a:t> scale) or not (</a:t>
            </a:r>
            <a:r>
              <a:rPr lang="en-US" dirty="0">
                <a:latin typeface="National 2 Medium" panose="020B0504030502020203" pitchFamily="34" charset="77"/>
              </a:rPr>
              <a:t>nominal</a:t>
            </a:r>
            <a:r>
              <a:rPr lang="en-US" dirty="0">
                <a:latin typeface="National 2" panose="020B0504030502020203" pitchFamily="34" charset="77"/>
              </a:rPr>
              <a:t> scale)</a:t>
            </a:r>
            <a:endParaRPr lang="en-US" dirty="0"/>
          </a:p>
          <a:p>
            <a:r>
              <a:rPr lang="en-US" dirty="0"/>
              <a:t>Numerical data (quantitative)</a:t>
            </a:r>
          </a:p>
          <a:p>
            <a:pPr lvl="1"/>
            <a:r>
              <a:rPr lang="en-US" dirty="0"/>
              <a:t>Data which is in the form of numbers with </a:t>
            </a:r>
            <a:r>
              <a:rPr lang="en-US" dirty="0">
                <a:latin typeface="National 2 Medium" panose="020B0504030502020203" pitchFamily="34" charset="77"/>
              </a:rPr>
              <a:t>mathematical meaning</a:t>
            </a:r>
          </a:p>
          <a:p>
            <a:pPr lvl="1"/>
            <a:r>
              <a:rPr lang="en-US" dirty="0"/>
              <a:t>Can be </a:t>
            </a:r>
            <a:r>
              <a:rPr lang="en-US" dirty="0">
                <a:latin typeface="National 2 Medium" panose="020B0504030502020203" pitchFamily="34" charset="77"/>
              </a:rPr>
              <a:t>discrete</a:t>
            </a:r>
            <a:r>
              <a:rPr lang="en-US" dirty="0"/>
              <a:t> (e.g., the count of books) or </a:t>
            </a:r>
            <a:r>
              <a:rPr lang="en-US" dirty="0">
                <a:latin typeface="National 2 Medium" panose="020B0504030502020203" pitchFamily="34" charset="77"/>
              </a:rPr>
              <a:t>continuous</a:t>
            </a:r>
            <a:r>
              <a:rPr lang="en-US" dirty="0"/>
              <a:t> (e.g., the cost of books)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77F884-6A4A-F5BD-7A72-9D821066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Types of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D5D68-5CAC-215F-7915-348891280F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570E-BC2C-1576-A38F-CF68F068FE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94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276F0-1BA2-0C64-88B2-B941B36E6B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Example: </a:t>
            </a:r>
          </a:p>
          <a:p>
            <a:pPr marL="914400" lvl="1" indent="-457200">
              <a:buFont typeface="System Font Regular"/>
              <a:buChar char="🎲"/>
            </a:pPr>
            <a:r>
              <a:rPr lang="en-US" dirty="0"/>
              <a:t>Rolling a six-sided die</a:t>
            </a:r>
          </a:p>
          <a:p>
            <a:pPr marL="914400" lvl="1" indent="-457200">
              <a:buFont typeface="System Font Regular"/>
              <a:buChar char="🎲"/>
            </a:pPr>
            <a:r>
              <a:rPr lang="en-US" dirty="0"/>
              <a:t>100 observations (i.e., rolls)</a:t>
            </a:r>
          </a:p>
          <a:p>
            <a:pPr marL="457200" indent="-457200">
              <a:buSzPct val="80000"/>
              <a:buFont typeface="System Font Regular"/>
              <a:buChar char="📊"/>
            </a:pPr>
            <a:r>
              <a:rPr lang="en-US" dirty="0"/>
              <a:t>How can we visualize the results in a diagram?</a:t>
            </a:r>
          </a:p>
          <a:p>
            <a:pPr marL="457200" indent="-457200">
              <a:buSzPct val="80000"/>
              <a:buFont typeface="System Font Regular"/>
              <a:buChar char="🔮"/>
            </a:pPr>
            <a:r>
              <a:rPr lang="en-US" dirty="0"/>
              <a:t>What would you expect to see?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16655-8BF9-AC6C-5778-4AC03224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Visualizing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006DC-1CBE-169C-670C-E7776F856E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459AB-5B1E-C068-9F54-30B3B339E9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75604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590800"/>
            <a:ext cx="10896586" cy="838200"/>
          </a:xfrm>
        </p:spPr>
        <p:txBody>
          <a:bodyPr>
            <a:noAutofit/>
          </a:bodyPr>
          <a:lstStyle/>
          <a:p>
            <a:r>
              <a:rPr lang="en-AU" sz="4400" dirty="0">
                <a:latin typeface="National 2" panose="020B0504030502020203" pitchFamily="34" charset="77"/>
              </a:rPr>
              <a:t>Gentle Introduction to Machine Learning:</a:t>
            </a:r>
            <a:br>
              <a:rPr lang="en-AU" sz="4400" dirty="0"/>
            </a:br>
            <a:r>
              <a:rPr lang="en-AU" sz="4400" dirty="0"/>
              <a:t>Statistics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59010" y="4915540"/>
            <a:ext cx="8176156" cy="1519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3200" dirty="0"/>
              <a:t>Simon Stone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Research Data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2800" i="1" dirty="0"/>
              <a:t>Dartmouth College</a:t>
            </a:r>
            <a:endParaRPr lang="en-AU" sz="3200" i="1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1542F83-1431-A4F1-BAE7-7C73FFADD24E}"/>
              </a:ext>
            </a:extLst>
          </p:cNvPr>
          <p:cNvSpPr txBox="1">
            <a:spLocks/>
          </p:cNvSpPr>
          <p:nvPr/>
        </p:nvSpPr>
        <p:spPr>
          <a:xfrm>
            <a:off x="359010" y="4038600"/>
            <a:ext cx="1046139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4079" b="0" i="0" kern="1200">
                <a:solidFill>
                  <a:schemeClr val="bg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1406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Reproducible Research Workshop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A3644AC0-49F1-6100-6FE1-457D4E0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433" y="4724400"/>
            <a:ext cx="2219325" cy="22193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2EE419-3E1C-288D-5C6F-4343FE7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4DC8A-0A27-2675-9207-971BBB80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6D7DFB-933E-0703-81DD-A35AA2E2B1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07565-26A4-9812-D486-046D2C7C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Visualizing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76210-99E9-2E38-C083-C9A7E80B0B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8984D-AB13-C092-99BB-C101103F6F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126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D07565-26A4-9812-D486-046D2C7C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Visualizing Data: Discrete uniform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76210-99E9-2E38-C083-C9A7E80B0B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8984D-AB13-C092-99BB-C101103F6F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9A9E6E-77CB-4FC3-BDC5-8E127FC6ACA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7647" y="2524521"/>
            <a:ext cx="7936706" cy="3968353"/>
          </a:xfrm>
        </p:spPr>
      </p:pic>
    </p:spTree>
    <p:extLst>
      <p:ext uri="{BB962C8B-B14F-4D97-AF65-F5344CB8AC3E}">
        <p14:creationId xmlns:p14="http://schemas.microsoft.com/office/powerpoint/2010/main" val="18572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276F0-1BA2-0C64-88B2-B941B36E6B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Example: </a:t>
            </a:r>
          </a:p>
          <a:p>
            <a:pPr marL="914400" lvl="1" indent="-457200">
              <a:buFont typeface="System Font Regular"/>
              <a:buChar char="🎲"/>
            </a:pPr>
            <a:r>
              <a:rPr lang="en-US" dirty="0"/>
              <a:t>🎲 Rolling multiple six-sided dice</a:t>
            </a:r>
          </a:p>
          <a:p>
            <a:pPr marL="914400" lvl="1" indent="-457200">
              <a:buFont typeface="System Font Regular"/>
              <a:buChar char="🎲"/>
            </a:pPr>
            <a:r>
              <a:rPr lang="en-US" dirty="0"/>
              <a:t>🎲 100 observations (i.e., rolls)</a:t>
            </a:r>
          </a:p>
          <a:p>
            <a:pPr marL="457200" indent="-457200">
              <a:buSzPct val="80000"/>
              <a:buFont typeface="System Font Regular"/>
              <a:buChar char="🔮"/>
            </a:pPr>
            <a:r>
              <a:rPr lang="en-US" dirty="0"/>
              <a:t>What would you expect to see now?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16655-8BF9-AC6C-5778-4AC03224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Visualizing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006DC-1CBE-169C-670C-E7776F856E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459AB-5B1E-C068-9F54-30B3B339E9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18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6D7DFB-933E-0703-81DD-A35AA2E2B1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07565-26A4-9812-D486-046D2C7C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Visualizing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76210-99E9-2E38-C083-C9A7E80B0B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8984D-AB13-C092-99BB-C101103F6F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55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D07565-26A4-9812-D486-046D2C7C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Visualizing Data: Discrete non-uniform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76210-99E9-2E38-C083-C9A7E80B0B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8984D-AB13-C092-99BB-C101103F6F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9A9E6E-77CB-4FC3-BDC5-8E127FC6ACA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27647" y="2524521"/>
            <a:ext cx="7936706" cy="3968353"/>
          </a:xfrm>
        </p:spPr>
      </p:pic>
    </p:spTree>
    <p:extLst>
      <p:ext uri="{BB962C8B-B14F-4D97-AF65-F5344CB8AC3E}">
        <p14:creationId xmlns:p14="http://schemas.microsoft.com/office/powerpoint/2010/main" val="32913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7727C8-4AC4-FA9D-9DA4-3EB811C220C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425" y="2423973"/>
            <a:ext cx="5503333" cy="412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A4BA834-7A2E-1713-4616-D1C7342F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Visualizing Data: Categorical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DD541-917C-046E-AD88-D846881B70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8D1B5-48FB-9164-4081-D919CA747F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FCCC8-26A4-76D9-46FA-12143A6A4C03}"/>
              </a:ext>
            </a:extLst>
          </p:cNvPr>
          <p:cNvSpPr txBox="1"/>
          <p:nvPr/>
        </p:nvSpPr>
        <p:spPr>
          <a:xfrm>
            <a:off x="339557" y="5943600"/>
            <a:ext cx="6097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Source: </a:t>
            </a:r>
          </a:p>
          <a:p>
            <a:r>
              <a:rPr lang="en-US" sz="1050" i="1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Thanksgiving Pie Survey Breaks Down America’s Favorites.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(2017). Delta Dental. URL:</a:t>
            </a:r>
            <a:br>
              <a:rPr lang="en-US" sz="1050" i="1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</a:b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https://</a:t>
            </a:r>
            <a:r>
              <a:rPr lang="en-US" sz="105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www.deltadental.com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/us/</a:t>
            </a:r>
            <a:r>
              <a:rPr lang="en-US" sz="105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en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/about-us/press-center/2017/thanksgiving-pie-survey-breaks-down-</a:t>
            </a:r>
            <a:r>
              <a:rPr lang="en-US" sz="105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america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-s-</a:t>
            </a:r>
            <a:r>
              <a:rPr lang="en-US" sz="105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favorites.html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National 2" panose="020B0504030502020203" pitchFamily="34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6C76E5-D703-DB74-39FC-908B141B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69609"/>
            <a:ext cx="507818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8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43967C-B30B-1306-D108-B0E7C8A7E9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108491" cy="41273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”Which chocolate bars have you bought in the past 3 months?”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DE5F30-20F1-6A2C-6ECF-7952B4E6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Visualizing Data: Categorical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C7CED-D97A-BD7C-721C-E02817BD4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8EA45-E23E-AAE1-3989-F090C04A04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graphicFrame>
        <p:nvGraphicFramePr>
          <p:cNvPr id="7" name="ChartObject">
            <a:extLst>
              <a:ext uri="{FF2B5EF4-FFF2-40B4-BE49-F238E27FC236}">
                <a16:creationId xmlns:a16="http://schemas.microsoft.com/office/drawing/2014/main" id="{6F52269A-0018-DE24-4713-A17FB46B2D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3684625"/>
              </p:ext>
            </p:extLst>
          </p:nvPr>
        </p:nvGraphicFramePr>
        <p:xfrm>
          <a:off x="76200" y="2819400"/>
          <a:ext cx="715800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Object">
            <a:extLst>
              <a:ext uri="{FF2B5EF4-FFF2-40B4-BE49-F238E27FC236}">
                <a16:creationId xmlns:a16="http://schemas.microsoft.com/office/drawing/2014/main" id="{C2E8B8C8-38C1-5ED3-A086-FAF2C3922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711677"/>
              </p:ext>
            </p:extLst>
          </p:nvPr>
        </p:nvGraphicFramePr>
        <p:xfrm>
          <a:off x="7391400" y="2604171"/>
          <a:ext cx="4283907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New shape">
            <a:extLst>
              <a:ext uri="{FF2B5EF4-FFF2-40B4-BE49-F238E27FC236}">
                <a16:creationId xmlns:a16="http://schemas.microsoft.com/office/drawing/2014/main" id="{0E878C92-3C1A-8536-249A-3A0CA19ABFD1}"/>
              </a:ext>
            </a:extLst>
          </p:cNvPr>
          <p:cNvSpPr/>
          <p:nvPr/>
        </p:nvSpPr>
        <p:spPr>
          <a:xfrm>
            <a:off x="321508" y="6019799"/>
            <a:ext cx="5012492" cy="473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b">
            <a:normAutofit fontScale="92500" lnSpcReduction="20000"/>
          </a:bodyPr>
          <a:lstStyle/>
          <a:p>
            <a:pPr algn="l">
              <a:lnSpc>
                <a:spcPct val="100000"/>
              </a:lnSpc>
              <a:spcAft>
                <a:spcPct val="20000"/>
              </a:spcAft>
            </a:pPr>
            <a:r>
              <a:rPr sz="800" b="1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Note(s):</a:t>
            </a:r>
            <a:r>
              <a:rPr sz="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 United States; December 6 to 15, 2021; 18 years and older; 373 respondents;  respondents who buy chocolate bars for their household regularly</a:t>
            </a:r>
          </a:p>
          <a:p>
            <a:pPr algn="l"/>
            <a:r>
              <a:rPr sz="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Further information regarding this statistic can be found on </a:t>
            </a:r>
            <a:r>
              <a:rPr sz="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 8</a:t>
            </a:r>
            <a:r>
              <a:rPr sz="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.</a:t>
            </a:r>
          </a:p>
          <a:p>
            <a:pPr algn="l"/>
            <a:r>
              <a:rPr sz="800" b="1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Source(s): </a:t>
            </a:r>
            <a:r>
              <a:rPr sz="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Statista Consumer Insights; </a:t>
            </a:r>
            <a:r>
              <a:rPr sz="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 1093537</a:t>
            </a:r>
          </a:p>
        </p:txBody>
      </p:sp>
    </p:spTree>
    <p:extLst>
      <p:ext uri="{BB962C8B-B14F-4D97-AF65-F5344CB8AC3E}">
        <p14:creationId xmlns:p14="http://schemas.microsoft.com/office/powerpoint/2010/main" val="264860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0BDA2A-5C3F-C500-E893-236D827AC0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457200" indent="-457200">
              <a:buSzPct val="80000"/>
              <a:buFont typeface="System Font Regular"/>
              <a:buChar char="🤷"/>
            </a:pPr>
            <a:r>
              <a:rPr lang="en-US" dirty="0">
                <a:latin typeface="National 2" panose="020B0504030502020203" pitchFamily="34" charset="77"/>
              </a:rPr>
              <a:t>We cannot define a deterministic function that describes the observed data</a:t>
            </a:r>
          </a:p>
          <a:p>
            <a:pPr marL="457200" indent="-457200">
              <a:buSzPct val="80000"/>
              <a:buFont typeface="System Font Regular"/>
              <a:buChar char="🗜️"/>
            </a:pPr>
            <a:r>
              <a:rPr lang="en-US" dirty="0">
                <a:latin typeface="National 2" panose="020B0504030502020203" pitchFamily="34" charset="77"/>
              </a:rPr>
              <a:t>How can we provide a compact representation of the sample?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AAD46-41C7-2AFE-D105-33F67EF6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90E52-EA2F-E497-787B-64F348EE86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3D30A-44E4-9238-DAE2-029D3CD84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3450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0BDA2A-5C3F-C500-E893-236D827AC0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 </a:t>
            </a:r>
            <a:r>
              <a:rPr lang="en-US" dirty="0">
                <a:latin typeface="National 2" panose="020B0504030502020203" pitchFamily="34" charset="77"/>
              </a:rPr>
              <a:t>How would you describe these observed distributions?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AAD46-41C7-2AFE-D105-33F67EF6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90E52-EA2F-E497-787B-64F348EE86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3D30A-44E4-9238-DAE2-029D3CD84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B4F46F-AEDD-68EE-EB97-23FC793F1457}"/>
              </a:ext>
            </a:extLst>
          </p:cNvPr>
          <p:cNvGrpSpPr/>
          <p:nvPr/>
        </p:nvGrpSpPr>
        <p:grpSpPr>
          <a:xfrm>
            <a:off x="2223228" y="2895600"/>
            <a:ext cx="7772400" cy="3417512"/>
            <a:chOff x="2223228" y="2895600"/>
            <a:chExt cx="7772400" cy="3417512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968F761-1283-93D4-3FF8-0BC317576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23228" y="2895600"/>
              <a:ext cx="7772400" cy="3417512"/>
            </a:xfrm>
            <a:prstGeom prst="rect">
              <a:avLst/>
            </a:prstGeom>
          </p:spPr>
        </p:pic>
        <p:pic>
          <p:nvPicPr>
            <p:cNvPr id="9" name="Picture 8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D58956EA-0EE4-BA6F-33B4-377A1B5C8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1400" y="4122166"/>
              <a:ext cx="684376" cy="955416"/>
            </a:xfrm>
            <a:prstGeom prst="rect">
              <a:avLst/>
            </a:prstGeom>
          </p:spPr>
        </p:pic>
        <p:pic>
          <p:nvPicPr>
            <p:cNvPr id="11" name="Picture 10" descr="A picture containing bird, black, white, penguin&#10;&#10;Description automatically generated">
              <a:extLst>
                <a:ext uri="{FF2B5EF4-FFF2-40B4-BE49-F238E27FC236}">
                  <a16:creationId xmlns:a16="http://schemas.microsoft.com/office/drawing/2014/main" id="{ECA9201D-A2BB-62A6-9E76-E236DDA28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5021064"/>
              <a:ext cx="619772" cy="929659"/>
            </a:xfrm>
            <a:prstGeom prst="rect">
              <a:avLst/>
            </a:prstGeom>
          </p:spPr>
        </p:pic>
        <p:pic>
          <p:nvPicPr>
            <p:cNvPr id="13" name="Picture 12" descr="A picture containing bird, black, white, dark&#10;&#10;Description automatically generated">
              <a:extLst>
                <a:ext uri="{FF2B5EF4-FFF2-40B4-BE49-F238E27FC236}">
                  <a16:creationId xmlns:a16="http://schemas.microsoft.com/office/drawing/2014/main" id="{605C0402-DEEB-38A9-5220-1348A1649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3086" y="4599874"/>
              <a:ext cx="1447800" cy="965200"/>
            </a:xfrm>
            <a:prstGeom prst="rect">
              <a:avLst/>
            </a:prstGeom>
          </p:spPr>
        </p:pic>
        <p:pic>
          <p:nvPicPr>
            <p:cNvPr id="14" name="Picture 13" descr="A picture containing bird, black, white, dark&#10;&#10;Description automatically generated">
              <a:extLst>
                <a:ext uri="{FF2B5EF4-FFF2-40B4-BE49-F238E27FC236}">
                  <a16:creationId xmlns:a16="http://schemas.microsoft.com/office/drawing/2014/main" id="{AD305912-0AA4-C3FA-A5D8-430BFDAAC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4894578"/>
              <a:ext cx="1447800" cy="965200"/>
            </a:xfrm>
            <a:prstGeom prst="rect">
              <a:avLst/>
            </a:prstGeom>
          </p:spPr>
        </p:pic>
        <p:pic>
          <p:nvPicPr>
            <p:cNvPr id="15" name="Picture 14" descr="A picture containing bird, black, white, penguin&#10;&#10;Description automatically generated">
              <a:extLst>
                <a:ext uri="{FF2B5EF4-FFF2-40B4-BE49-F238E27FC236}">
                  <a16:creationId xmlns:a16="http://schemas.microsoft.com/office/drawing/2014/main" id="{9CC340E7-517C-3412-756D-0B74BC01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1628" y="5093272"/>
              <a:ext cx="619772" cy="929659"/>
            </a:xfrm>
            <a:prstGeom prst="rect">
              <a:avLst/>
            </a:prstGeom>
          </p:spPr>
        </p:pic>
        <p:pic>
          <p:nvPicPr>
            <p:cNvPr id="16" name="Picture 15" descr="A picture containing bird, black, aquatic bird, white&#10;&#10;Description automatically generated">
              <a:extLst>
                <a:ext uri="{FF2B5EF4-FFF2-40B4-BE49-F238E27FC236}">
                  <a16:creationId xmlns:a16="http://schemas.microsoft.com/office/drawing/2014/main" id="{BEFD3593-2063-3DEB-6DDD-94526807A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4641" y="3847675"/>
              <a:ext cx="684376" cy="955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0BDA2A-5C3F-C500-E893-236D827AC0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latin typeface="National 2 Medium" panose="020B0504030502020203" pitchFamily="34" charset="77"/>
              </a:rPr>
              <a:t>Percentiles</a:t>
            </a:r>
          </a:p>
          <a:p>
            <a:pPr lvl="1"/>
            <a:r>
              <a:rPr lang="en-US" dirty="0"/>
              <a:t>How do the observations spread out?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Measures</a:t>
            </a:r>
            <a:r>
              <a:rPr lang="en-US" dirty="0"/>
              <a:t> </a:t>
            </a:r>
            <a:r>
              <a:rPr lang="en-US" dirty="0">
                <a:latin typeface="National 2 Medium" panose="020B0504030502020203" pitchFamily="34" charset="77"/>
              </a:rPr>
              <a:t>of</a:t>
            </a:r>
            <a:r>
              <a:rPr lang="en-US" dirty="0"/>
              <a:t> </a:t>
            </a:r>
            <a:r>
              <a:rPr lang="en-US" dirty="0">
                <a:latin typeface="National 2 Medium" panose="020B0504030502020203" pitchFamily="34" charset="77"/>
              </a:rPr>
              <a:t>Central</a:t>
            </a:r>
            <a:r>
              <a:rPr lang="en-US" dirty="0"/>
              <a:t> </a:t>
            </a:r>
            <a:r>
              <a:rPr lang="en-US" dirty="0">
                <a:latin typeface="National 2 Medium" panose="020B0504030502020203" pitchFamily="34" charset="77"/>
              </a:rPr>
              <a:t>Tendency</a:t>
            </a:r>
          </a:p>
          <a:p>
            <a:pPr lvl="1"/>
            <a:r>
              <a:rPr lang="en-US" dirty="0"/>
              <a:t>What is a “typical” observation?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Measures</a:t>
            </a:r>
            <a:r>
              <a:rPr lang="en-US" dirty="0"/>
              <a:t> </a:t>
            </a:r>
            <a:r>
              <a:rPr lang="en-US" dirty="0">
                <a:latin typeface="National 2 Medium" panose="020B0504030502020203" pitchFamily="34" charset="77"/>
              </a:rPr>
              <a:t>of</a:t>
            </a:r>
            <a:r>
              <a:rPr lang="en-US" dirty="0"/>
              <a:t> </a:t>
            </a:r>
            <a:r>
              <a:rPr lang="en-US" dirty="0">
                <a:latin typeface="National 2 Medium" panose="020B0504030502020203" pitchFamily="34" charset="77"/>
              </a:rPr>
              <a:t>Variability</a:t>
            </a:r>
          </a:p>
          <a:p>
            <a:pPr lvl="1"/>
            <a:r>
              <a:rPr lang="en-US" dirty="0"/>
              <a:t>How much do observations vary from the “typical” one?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AAD46-41C7-2AFE-D105-33F67EF6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90E52-EA2F-E497-787B-64F348EE86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3D30A-44E4-9238-DAE2-029D3CD84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85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D89B0-BE2F-C1D6-B084-9A89548D62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National 2" panose="020B0504030502020203" pitchFamily="34" charset="77"/>
              </a:rPr>
              <a:t>Joint venture of 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Research Computing @ ITC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and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latin typeface="National 2 Medium" panose="020B0504030502020203" pitchFamily="34" charset="77"/>
              </a:rPr>
              <a:t>Research Data Services @ Library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Consult with </a:t>
            </a:r>
            <a:r>
              <a:rPr lang="en-US" sz="1800" dirty="0">
                <a:latin typeface="National 2 Medium" panose="020B0504030502020203" pitchFamily="34" charset="77"/>
              </a:rPr>
              <a:t>experts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research data management,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biomedical research support,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spatial data and GIS,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high performance and research computing,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statistical analysis, </a:t>
            </a:r>
            <a:endParaRPr lang="en-US" sz="1400" dirty="0">
              <a:latin typeface="National 2" panose="020B0504030502020203" pitchFamily="34" charset="77"/>
            </a:endParaRPr>
          </a:p>
          <a:p>
            <a:pPr marL="742950" lvl="1" indent="-285750" fontAlgn="base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economics and social sciences data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Meet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the people on campus that support your reproducible research lifecycle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National 2 Medium" panose="020B0504030502020203" pitchFamily="34" charset="77"/>
              </a:rPr>
              <a:t>Engage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in community discussions to learn from other researchers on campus </a:t>
            </a:r>
          </a:p>
          <a:p>
            <a:pPr marL="285750" indent="-28575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Attend a workshop to </a:t>
            </a:r>
            <a:r>
              <a:rPr lang="en-US" sz="1800" dirty="0">
                <a:latin typeface="National 2 Medium" panose="020B0504030502020203" pitchFamily="34" charset="77"/>
              </a:rPr>
              <a:t>learn</a:t>
            </a:r>
            <a:r>
              <a:rPr lang="en-US" sz="1800" b="0" i="0" u="none" strike="noStrike" dirty="0">
                <a:effectLst/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practical tools and tips</a:t>
            </a:r>
          </a:p>
          <a:p>
            <a:pPr marL="457200" indent="-45720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FAAFE-F299-CB01-B265-4390886E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Reproducible Research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A4C2E-4DDD-7236-8DAA-2512FC40C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07D80-341E-529D-1DC0-0DD6E6F69F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4716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FE061-F039-1489-B814-FF24492398A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Sort the data ascendingly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C28C6-6BEC-CCE2-1C64-54186199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Percentiles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89A1C-1CA9-1B4B-B1EB-C49A8481E2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01BB4-E0E0-FFA2-FD36-6A55FDC7E7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pic>
        <p:nvPicPr>
          <p:cNvPr id="6" name="Picture 5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A5129474-4AE3-6A94-A566-D7B1F7140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8448028" y="2611971"/>
            <a:ext cx="619772" cy="817029"/>
          </a:xfrm>
          <a:prstGeom prst="rect">
            <a:avLst/>
          </a:prstGeom>
        </p:spPr>
      </p:pic>
      <p:pic>
        <p:nvPicPr>
          <p:cNvPr id="16" name="Picture 15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24902F7A-9373-BEE9-055F-BB7E3C6E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5647142" y="2652684"/>
            <a:ext cx="619772" cy="817029"/>
          </a:xfrm>
          <a:prstGeom prst="rect">
            <a:avLst/>
          </a:prstGeom>
        </p:spPr>
      </p:pic>
      <p:pic>
        <p:nvPicPr>
          <p:cNvPr id="17" name="Picture 16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335960F8-05C6-FBF1-B9D2-C8A2CE774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6009630" y="2652684"/>
            <a:ext cx="619772" cy="817029"/>
          </a:xfrm>
          <a:prstGeom prst="rect">
            <a:avLst/>
          </a:prstGeom>
        </p:spPr>
      </p:pic>
      <p:pic>
        <p:nvPicPr>
          <p:cNvPr id="18" name="Picture 17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5A379A96-E9FE-8E1A-A3D0-34FB5DBFF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6821725" y="2517821"/>
            <a:ext cx="722075" cy="951892"/>
          </a:xfrm>
          <a:prstGeom prst="rect">
            <a:avLst/>
          </a:prstGeom>
        </p:spPr>
      </p:pic>
      <p:pic>
        <p:nvPicPr>
          <p:cNvPr id="19" name="Picture 18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4EEE853B-0F26-1548-91EB-3774AB2FB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5085060" y="2337923"/>
            <a:ext cx="858540" cy="1131790"/>
          </a:xfrm>
          <a:prstGeom prst="rect">
            <a:avLst/>
          </a:prstGeom>
        </p:spPr>
      </p:pic>
      <p:pic>
        <p:nvPicPr>
          <p:cNvPr id="20" name="Picture 19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C8272495-B8D7-93F0-D7BB-CEF68821C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10571460" y="2337923"/>
            <a:ext cx="858540" cy="1131790"/>
          </a:xfrm>
          <a:prstGeom prst="rect">
            <a:avLst/>
          </a:prstGeom>
        </p:spPr>
      </p:pic>
      <p:pic>
        <p:nvPicPr>
          <p:cNvPr id="21" name="Picture 20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76CFC0D8-B211-2E9F-4B67-40BD8AD6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7772400" y="2146980"/>
            <a:ext cx="1003383" cy="1322733"/>
          </a:xfrm>
          <a:prstGeom prst="rect">
            <a:avLst/>
          </a:prstGeom>
        </p:spPr>
      </p:pic>
      <p:pic>
        <p:nvPicPr>
          <p:cNvPr id="22" name="Picture 2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754392FC-5D37-7710-9410-A24FCC77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6248400" y="2146980"/>
            <a:ext cx="1003383" cy="1322733"/>
          </a:xfrm>
          <a:prstGeom prst="rect">
            <a:avLst/>
          </a:prstGeom>
        </p:spPr>
      </p:pic>
      <p:pic>
        <p:nvPicPr>
          <p:cNvPr id="23" name="Picture 22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D35FC9F1-F9FF-209B-8F22-496C8FA89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8778650" y="1983558"/>
            <a:ext cx="1127350" cy="1486155"/>
          </a:xfrm>
          <a:prstGeom prst="rect">
            <a:avLst/>
          </a:prstGeom>
        </p:spPr>
      </p:pic>
      <p:pic>
        <p:nvPicPr>
          <p:cNvPr id="24" name="Picture 23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7F4761D5-CB7D-3C71-148E-FA6577BC0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10912250" y="1983558"/>
            <a:ext cx="1127350" cy="1486155"/>
          </a:xfrm>
          <a:prstGeom prst="rect">
            <a:avLst/>
          </a:prstGeom>
        </p:spPr>
      </p:pic>
      <p:pic>
        <p:nvPicPr>
          <p:cNvPr id="25" name="Picture 24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F18FCFA5-B6F2-22B5-B1E9-A6EA671A7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7026054" y="1782658"/>
            <a:ext cx="1279746" cy="1687055"/>
          </a:xfrm>
          <a:prstGeom prst="rect">
            <a:avLst/>
          </a:prstGeom>
        </p:spPr>
      </p:pic>
      <p:pic>
        <p:nvPicPr>
          <p:cNvPr id="26" name="Picture 25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D5AC94BA-283D-6DD8-454B-1744C883E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5"/>
          <a:stretch/>
        </p:blipFill>
        <p:spPr>
          <a:xfrm>
            <a:off x="9146212" y="795901"/>
            <a:ext cx="2055188" cy="27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54">
            <a:extLst>
              <a:ext uri="{FF2B5EF4-FFF2-40B4-BE49-F238E27FC236}">
                <a16:creationId xmlns:a16="http://schemas.microsoft.com/office/drawing/2014/main" id="{B60A09A7-5E3A-E37F-E3C9-0744B7B1D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2555" y="4269739"/>
            <a:ext cx="5886445" cy="258826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FE061-F039-1489-B814-FF24492398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8"/>
            <a:ext cx="5012492" cy="4127303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Sort the data ascendingly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 the data into groups</a:t>
            </a:r>
          </a:p>
          <a:p>
            <a:pPr marL="742950" lvl="1" indent="-285750"/>
            <a:r>
              <a:rPr lang="en-US" dirty="0"/>
              <a:t>Four groups: quartiles</a:t>
            </a:r>
          </a:p>
          <a:p>
            <a:pPr marL="742950" lvl="1" indent="-285750"/>
            <a:r>
              <a:rPr lang="en-US" dirty="0"/>
              <a:t>Five groups: quantiles</a:t>
            </a:r>
          </a:p>
          <a:p>
            <a:pPr marL="742950" lvl="1" indent="-285750"/>
            <a:r>
              <a:rPr lang="en-US" dirty="0"/>
              <a:t>X groups: 1/X percentiles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five magic numbers:</a:t>
            </a:r>
          </a:p>
          <a:p>
            <a:pPr marL="742950" lvl="1" indent="-280988"/>
            <a:r>
              <a:rPr lang="en-US" dirty="0"/>
              <a:t>Lowest, 25 %, 50 %, 75 %, Largest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C28C6-6BEC-CCE2-1C64-54186199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Percentiles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89A1C-1CA9-1B4B-B1EB-C49A8481E2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01BB4-E0E0-FFA2-FD36-6A55FDC7E7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  <p:pic>
        <p:nvPicPr>
          <p:cNvPr id="6" name="Picture 5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A5129474-4AE3-6A94-A566-D7B1F7140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5257800" y="2652684"/>
            <a:ext cx="619772" cy="817029"/>
          </a:xfrm>
          <a:prstGeom prst="rect">
            <a:avLst/>
          </a:prstGeom>
        </p:spPr>
      </p:pic>
      <p:pic>
        <p:nvPicPr>
          <p:cNvPr id="16" name="Picture 15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24902F7A-9373-BEE9-055F-BB7E3C6E1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5647142" y="2652684"/>
            <a:ext cx="619772" cy="817029"/>
          </a:xfrm>
          <a:prstGeom prst="rect">
            <a:avLst/>
          </a:prstGeom>
        </p:spPr>
      </p:pic>
      <p:pic>
        <p:nvPicPr>
          <p:cNvPr id="17" name="Picture 16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335960F8-05C6-FBF1-B9D2-C8A2CE774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6009630" y="2652684"/>
            <a:ext cx="619772" cy="817029"/>
          </a:xfrm>
          <a:prstGeom prst="rect">
            <a:avLst/>
          </a:prstGeom>
        </p:spPr>
      </p:pic>
      <p:pic>
        <p:nvPicPr>
          <p:cNvPr id="18" name="Picture 17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5A379A96-E9FE-8E1A-A3D0-34FB5DBFF6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6364524" y="2517821"/>
            <a:ext cx="722075" cy="951892"/>
          </a:xfrm>
          <a:prstGeom prst="rect">
            <a:avLst/>
          </a:prstGeom>
        </p:spPr>
      </p:pic>
      <p:pic>
        <p:nvPicPr>
          <p:cNvPr id="19" name="Picture 18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4EEE853B-0F26-1548-91EB-3774AB2FB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6761460" y="2337923"/>
            <a:ext cx="858540" cy="1131790"/>
          </a:xfrm>
          <a:prstGeom prst="rect">
            <a:avLst/>
          </a:prstGeom>
        </p:spPr>
      </p:pic>
      <p:pic>
        <p:nvPicPr>
          <p:cNvPr id="20" name="Picture 19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C8272495-B8D7-93F0-D7BB-CEF68821CD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7218657" y="2337923"/>
            <a:ext cx="858540" cy="1131790"/>
          </a:xfrm>
          <a:prstGeom prst="rect">
            <a:avLst/>
          </a:prstGeom>
        </p:spPr>
      </p:pic>
      <p:pic>
        <p:nvPicPr>
          <p:cNvPr id="21" name="Picture 20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76CFC0D8-B211-2E9F-4B67-40BD8AD62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7683416" y="2146980"/>
            <a:ext cx="1003383" cy="1322733"/>
          </a:xfrm>
          <a:prstGeom prst="rect">
            <a:avLst/>
          </a:prstGeom>
        </p:spPr>
      </p:pic>
      <p:pic>
        <p:nvPicPr>
          <p:cNvPr id="22" name="Picture 21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754392FC-5D37-7710-9410-A24FCC779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8219029" y="2146980"/>
            <a:ext cx="1003383" cy="1322733"/>
          </a:xfrm>
          <a:prstGeom prst="rect">
            <a:avLst/>
          </a:prstGeom>
        </p:spPr>
      </p:pic>
      <p:pic>
        <p:nvPicPr>
          <p:cNvPr id="23" name="Picture 22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D35FC9F1-F9FF-209B-8F22-496C8FA89F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8778650" y="1983558"/>
            <a:ext cx="1127350" cy="1486155"/>
          </a:xfrm>
          <a:prstGeom prst="rect">
            <a:avLst/>
          </a:prstGeom>
        </p:spPr>
      </p:pic>
      <p:pic>
        <p:nvPicPr>
          <p:cNvPr id="24" name="Picture 23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7F4761D5-CB7D-3C71-148E-FA6577BC0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9388252" y="1983558"/>
            <a:ext cx="1127350" cy="1486155"/>
          </a:xfrm>
          <a:prstGeom prst="rect">
            <a:avLst/>
          </a:prstGeom>
        </p:spPr>
      </p:pic>
      <p:pic>
        <p:nvPicPr>
          <p:cNvPr id="25" name="Picture 24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F18FCFA5-B6F2-22B5-B1E9-A6EA671A7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9997854" y="1782658"/>
            <a:ext cx="1279746" cy="1687055"/>
          </a:xfrm>
          <a:prstGeom prst="rect">
            <a:avLst/>
          </a:prstGeom>
        </p:spPr>
      </p:pic>
      <p:pic>
        <p:nvPicPr>
          <p:cNvPr id="26" name="Picture 25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D5AC94BA-283D-6DD8-454B-1744C883E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115"/>
          <a:stretch/>
        </p:blipFill>
        <p:spPr>
          <a:xfrm>
            <a:off x="10423379" y="795901"/>
            <a:ext cx="2055188" cy="27092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C191BF-D3DD-8100-DD5D-37CBFE8CD89B}"/>
              </a:ext>
            </a:extLst>
          </p:cNvPr>
          <p:cNvGrpSpPr/>
          <p:nvPr/>
        </p:nvGrpSpPr>
        <p:grpSpPr>
          <a:xfrm>
            <a:off x="4990810" y="2254501"/>
            <a:ext cx="7277390" cy="2190605"/>
            <a:chOff x="4990810" y="2254501"/>
            <a:chExt cx="7277390" cy="219060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0054E02-CDFC-455F-AF98-C0FA16240F60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2286000"/>
              <a:ext cx="0" cy="1676400"/>
            </a:xfrm>
            <a:prstGeom prst="line">
              <a:avLst/>
            </a:prstGeom>
            <a:ln w="38100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0579311-853F-951B-979F-F209A5F6E1BC}"/>
                </a:ext>
              </a:extLst>
            </p:cNvPr>
            <p:cNvCxnSpPr>
              <a:cxnSpLocks/>
            </p:cNvCxnSpPr>
            <p:nvPr/>
          </p:nvCxnSpPr>
          <p:spPr>
            <a:xfrm>
              <a:off x="6514578" y="2286000"/>
              <a:ext cx="0" cy="1676400"/>
            </a:xfrm>
            <a:prstGeom prst="line">
              <a:avLst/>
            </a:prstGeom>
            <a:ln w="38100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D509E4-1F3C-AF2C-48AC-2F2F232B40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7400" y="2286000"/>
              <a:ext cx="0" cy="1676400"/>
            </a:xfrm>
            <a:prstGeom prst="line">
              <a:avLst/>
            </a:prstGeom>
            <a:ln w="38100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CB8E58-6543-110F-EDF8-DFC7EC138991}"/>
                </a:ext>
              </a:extLst>
            </p:cNvPr>
            <p:cNvSpPr txBox="1"/>
            <p:nvPr/>
          </p:nvSpPr>
          <p:spPr>
            <a:xfrm>
              <a:off x="6060588" y="4006124"/>
              <a:ext cx="809837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25 %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B2378B-0647-E670-9E96-87B3683F99EB}"/>
                </a:ext>
              </a:extLst>
            </p:cNvPr>
            <p:cNvSpPr txBox="1"/>
            <p:nvPr/>
          </p:nvSpPr>
          <p:spPr>
            <a:xfrm>
              <a:off x="7523087" y="4023003"/>
              <a:ext cx="803425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50 %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B70226-99BF-C1B2-E444-CF01F9D8333F}"/>
                </a:ext>
              </a:extLst>
            </p:cNvPr>
            <p:cNvSpPr txBox="1"/>
            <p:nvPr/>
          </p:nvSpPr>
          <p:spPr>
            <a:xfrm>
              <a:off x="9286908" y="4021782"/>
              <a:ext cx="780984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75 %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86F85D-1FC0-29AF-8A00-B922E75853A7}"/>
                </a:ext>
              </a:extLst>
            </p:cNvPr>
            <p:cNvSpPr txBox="1"/>
            <p:nvPr/>
          </p:nvSpPr>
          <p:spPr>
            <a:xfrm>
              <a:off x="11344549" y="3997497"/>
              <a:ext cx="923651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100 %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07C8F8-390F-49F9-E56A-0DD51232D9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00" y="2286000"/>
              <a:ext cx="0" cy="1676400"/>
            </a:xfrm>
            <a:prstGeom prst="line">
              <a:avLst/>
            </a:prstGeom>
            <a:ln w="38100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5EDC24-8D0D-D4FF-1638-83500B97EED1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2254501"/>
              <a:ext cx="0" cy="1706837"/>
            </a:xfrm>
            <a:prstGeom prst="line">
              <a:avLst/>
            </a:prstGeom>
            <a:ln w="38100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1FDE2E-3846-045E-13F5-A7CD6E60D289}"/>
                </a:ext>
              </a:extLst>
            </p:cNvPr>
            <p:cNvSpPr txBox="1"/>
            <p:nvPr/>
          </p:nvSpPr>
          <p:spPr>
            <a:xfrm>
              <a:off x="4990810" y="4006124"/>
              <a:ext cx="654346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0 %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14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4C1F50-8F56-80D9-1842-D6AF02268A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8"/>
            <a:ext cx="5850692" cy="4127303"/>
          </a:xfrm>
        </p:spPr>
        <p:txBody>
          <a:bodyPr anchor="t">
            <a:normAutofit/>
          </a:bodyPr>
          <a:lstStyle/>
          <a:p>
            <a:r>
              <a:rPr lang="en-US" sz="2600" dirty="0">
                <a:latin typeface="National 2 Medium" panose="020B0504030502020203" pitchFamily="34" charset="77"/>
              </a:rPr>
              <a:t>Mean: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200" dirty="0"/>
              <a:t>Sum up all observations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200" dirty="0"/>
              <a:t>Divide by number of observations</a:t>
            </a:r>
          </a:p>
          <a:p>
            <a:r>
              <a:rPr lang="en-US" sz="2600" dirty="0">
                <a:latin typeface="National 2 Medium" panose="020B0504030502020203" pitchFamily="34" charset="77"/>
              </a:rPr>
              <a:t>Interpretation:</a:t>
            </a:r>
          </a:p>
          <a:p>
            <a:pPr lvl="1"/>
            <a:r>
              <a:rPr lang="en-US" sz="2200" dirty="0"/>
              <a:t>Typical observation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02-616F-0969-F6B8-9753F165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Measures of Central Tendency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DAD21-4A5F-5A86-C6FD-C9C63D1255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2833C-9C0C-52F1-616A-0CE87266EB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2EDDF58-4499-05E1-F215-945131C34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365638"/>
            <a:ext cx="5537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9664AD-5284-AEDB-7791-B120E09C9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4100" y="2555941"/>
            <a:ext cx="5295900" cy="3937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4C1F50-8F56-80D9-1842-D6AF02268A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6460291" cy="430810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National 2 Medium" panose="020B0504030502020203" pitchFamily="34" charset="77"/>
              </a:rPr>
              <a:t>Mean</a:t>
            </a:r>
            <a:r>
              <a:rPr lang="en-US" dirty="0"/>
              <a:t>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Sum up all observations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Divide by number of observations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Interpretation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Typical observation</a:t>
            </a:r>
          </a:p>
          <a:p>
            <a:pPr lvl="1"/>
            <a:r>
              <a:rPr lang="en-US" dirty="0"/>
              <a:t>Expected value: “If you expect this value, </a:t>
            </a:r>
            <a:br>
              <a:rPr lang="en-US" dirty="0"/>
            </a:br>
            <a:r>
              <a:rPr lang="en-US" dirty="0"/>
              <a:t>you are probably the least wrong”</a:t>
            </a:r>
          </a:p>
          <a:p>
            <a:pPr lvl="1"/>
            <a:r>
              <a:rPr lang="en-US" dirty="0"/>
              <a:t>No guarantee that this value was actually observed!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02-616F-0969-F6B8-9753F165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Measures of Central Tendency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DAD21-4A5F-5A86-C6FD-C9C63D1255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2833C-9C0C-52F1-616A-0CE87266EB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07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4C1F50-8F56-80D9-1842-D6AF02268A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6460291" cy="4308101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National 2 Medium" panose="020B0504030502020203" pitchFamily="34" charset="77"/>
              </a:rPr>
              <a:t>Median</a:t>
            </a:r>
            <a:r>
              <a:rPr lang="en-US" dirty="0"/>
              <a:t>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Sort all observations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Pick the one in the middle</a:t>
            </a:r>
          </a:p>
          <a:p>
            <a:r>
              <a:rPr lang="en-US" sz="2600" dirty="0">
                <a:latin typeface="National 2 Medium" panose="020B0504030502020203" pitchFamily="34" charset="77"/>
              </a:rPr>
              <a:t>Interpretation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Typical example from the dataset</a:t>
            </a:r>
          </a:p>
          <a:p>
            <a:pPr lvl="1"/>
            <a:r>
              <a:rPr lang="en-US" dirty="0"/>
              <a:t>Half of the observations are smaller, half are bigger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02-616F-0969-F6B8-9753F165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Measures of Central Tendency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DAD21-4A5F-5A86-C6FD-C9C63D1255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2833C-9C0C-52F1-616A-0CE87266EB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34</a:t>
            </a:fld>
            <a:endParaRPr lang="en-AU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0FB9313-A7B5-F947-8DA5-35E81C475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10400" y="2314945"/>
            <a:ext cx="4457700" cy="44577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2A0E28-FA18-1551-AA35-79099D86AC80}"/>
              </a:ext>
            </a:extLst>
          </p:cNvPr>
          <p:cNvGrpSpPr/>
          <p:nvPr/>
        </p:nvGrpSpPr>
        <p:grpSpPr>
          <a:xfrm>
            <a:off x="8458200" y="2297668"/>
            <a:ext cx="1362874" cy="4179332"/>
            <a:chOff x="8458200" y="2297668"/>
            <a:chExt cx="1362874" cy="4179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5AF921-7F05-3607-F703-B2DC3C40B3C0}"/>
                </a:ext>
              </a:extLst>
            </p:cNvPr>
            <p:cNvCxnSpPr>
              <a:cxnSpLocks/>
            </p:cNvCxnSpPr>
            <p:nvPr/>
          </p:nvCxnSpPr>
          <p:spPr>
            <a:xfrm>
              <a:off x="8458200" y="2358488"/>
              <a:ext cx="0" cy="4118512"/>
            </a:xfrm>
            <a:prstGeom prst="line">
              <a:avLst/>
            </a:prstGeom>
            <a:ln w="28575" cap="rnd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A6BD40-B32C-52D1-DBDD-E61A570B3A91}"/>
                </a:ext>
              </a:extLst>
            </p:cNvPr>
            <p:cNvSpPr txBox="1"/>
            <p:nvPr/>
          </p:nvSpPr>
          <p:spPr>
            <a:xfrm>
              <a:off x="8458200" y="2297668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Mean: 3933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C85107-3AB3-6ABB-1DB2-2719272B13E8}"/>
              </a:ext>
            </a:extLst>
          </p:cNvPr>
          <p:cNvGrpSpPr/>
          <p:nvPr/>
        </p:nvGrpSpPr>
        <p:grpSpPr>
          <a:xfrm>
            <a:off x="6695655" y="2297668"/>
            <a:ext cx="1533946" cy="4179332"/>
            <a:chOff x="6695655" y="2297668"/>
            <a:chExt cx="1533946" cy="417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E78EBF-E00A-B0F8-F44C-325B9B09C867}"/>
                </a:ext>
              </a:extLst>
            </p:cNvPr>
            <p:cNvSpPr txBox="1"/>
            <p:nvPr/>
          </p:nvSpPr>
          <p:spPr>
            <a:xfrm>
              <a:off x="6695655" y="2297668"/>
              <a:ext cx="1533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Median: 2401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906F4B-6C62-600F-5A1F-3CAE30557F4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333" y="2358488"/>
              <a:ext cx="0" cy="4118512"/>
            </a:xfrm>
            <a:prstGeom prst="line">
              <a:avLst/>
            </a:prstGeom>
            <a:ln w="28575" cap="rnd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85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4C1F50-8F56-80D9-1842-D6AF02268A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6460291" cy="4308101"/>
          </a:xfrm>
        </p:spPr>
        <p:txBody>
          <a:bodyPr>
            <a:normAutofit/>
          </a:bodyPr>
          <a:lstStyle/>
          <a:p>
            <a:r>
              <a:rPr lang="en-US" dirty="0">
                <a:latin typeface="National 2 Medium" panose="020B0504030502020203" pitchFamily="34" charset="77"/>
              </a:rPr>
              <a:t>Mode: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Count each occurrence of a value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The most frequent one is the ‘mode’</a:t>
            </a:r>
          </a:p>
          <a:p>
            <a:r>
              <a:rPr lang="en-US" dirty="0">
                <a:latin typeface="National 2 Medium" panose="020B0504030502020203" pitchFamily="34" charset="77"/>
              </a:rPr>
              <a:t>Interpretation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value you are most likely to observe if you pick an example from the sample at random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02-616F-0969-F6B8-9753F165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Measures of Central Tendency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DAD21-4A5F-5A86-C6FD-C9C63D1255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2833C-9C0C-52F1-616A-0CE87266EB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35</a:t>
            </a:fld>
            <a:endParaRPr lang="en-AU" dirty="0"/>
          </a:p>
        </p:txBody>
      </p:sp>
      <p:pic>
        <p:nvPicPr>
          <p:cNvPr id="6" name="Picture 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DB7532A3-F182-49CF-4588-E554CBC2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858" y="2615438"/>
            <a:ext cx="684376" cy="955416"/>
          </a:xfrm>
          <a:prstGeom prst="rect">
            <a:avLst/>
          </a:prstGeom>
        </p:spPr>
      </p:pic>
      <p:pic>
        <p:nvPicPr>
          <p:cNvPr id="7" name="Picture 6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2B4219BA-1644-0F30-61B5-AF014E1C0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742" y="3106024"/>
            <a:ext cx="619772" cy="929659"/>
          </a:xfrm>
          <a:prstGeom prst="rect">
            <a:avLst/>
          </a:prstGeom>
        </p:spPr>
      </p:pic>
      <p:pic>
        <p:nvPicPr>
          <p:cNvPr id="8" name="Picture 7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194B5630-BC30-14C4-1616-74661E249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342" y="2808854"/>
            <a:ext cx="1447800" cy="965200"/>
          </a:xfrm>
          <a:prstGeom prst="rect">
            <a:avLst/>
          </a:prstGeom>
        </p:spPr>
      </p:pic>
      <p:pic>
        <p:nvPicPr>
          <p:cNvPr id="9" name="Picture 8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530F7F8E-3524-8D06-9EC6-4B9153DE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917" y="3875654"/>
            <a:ext cx="619772" cy="929659"/>
          </a:xfrm>
          <a:prstGeom prst="rect">
            <a:avLst/>
          </a:prstGeom>
        </p:spPr>
      </p:pic>
      <p:pic>
        <p:nvPicPr>
          <p:cNvPr id="11" name="Picture 10" descr="A picture containing bird, black, white, penguin&#10;&#10;Description automatically generated">
            <a:extLst>
              <a:ext uri="{FF2B5EF4-FFF2-40B4-BE49-F238E27FC236}">
                <a16:creationId xmlns:a16="http://schemas.microsoft.com/office/drawing/2014/main" id="{4DA0766D-05B4-B88A-E040-3577DD23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686" y="4148345"/>
            <a:ext cx="619772" cy="929659"/>
          </a:xfrm>
          <a:prstGeom prst="rect">
            <a:avLst/>
          </a:prstGeom>
        </p:spPr>
      </p:pic>
      <p:pic>
        <p:nvPicPr>
          <p:cNvPr id="12" name="Picture 11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214AE52F-D8F6-F959-71D3-11A7156E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3669856"/>
            <a:ext cx="1447800" cy="965200"/>
          </a:xfrm>
          <a:prstGeom prst="rect">
            <a:avLst/>
          </a:prstGeom>
        </p:spPr>
      </p:pic>
      <p:pic>
        <p:nvPicPr>
          <p:cNvPr id="13" name="Picture 12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0D5534D4-A5D4-53CB-B6CB-7BE1E973C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17" y="4755114"/>
            <a:ext cx="1447800" cy="965200"/>
          </a:xfrm>
          <a:prstGeom prst="rect">
            <a:avLst/>
          </a:prstGeom>
        </p:spPr>
      </p:pic>
      <p:pic>
        <p:nvPicPr>
          <p:cNvPr id="14" name="Picture 13" descr="A picture containing bird, black, white, dark&#10;&#10;Description automatically generated">
            <a:extLst>
              <a:ext uri="{FF2B5EF4-FFF2-40B4-BE49-F238E27FC236}">
                <a16:creationId xmlns:a16="http://schemas.microsoft.com/office/drawing/2014/main" id="{4A732F67-B856-1EA9-08D7-6CD9B333F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073" y="3949943"/>
            <a:ext cx="1447800" cy="965200"/>
          </a:xfrm>
          <a:prstGeom prst="rect">
            <a:avLst/>
          </a:prstGeom>
        </p:spPr>
      </p:pic>
      <p:pic>
        <p:nvPicPr>
          <p:cNvPr id="19" name="Picture 18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A1F831B3-9199-D9A9-4FFD-9940F25F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325" y="4988184"/>
            <a:ext cx="684376" cy="955416"/>
          </a:xfrm>
          <a:prstGeom prst="rect">
            <a:avLst/>
          </a:prstGeom>
        </p:spPr>
      </p:pic>
      <p:pic>
        <p:nvPicPr>
          <p:cNvPr id="20" name="Picture 19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C0F15052-1A0A-EA1A-7F0B-94A63FA4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53" y="2479675"/>
            <a:ext cx="684376" cy="955416"/>
          </a:xfrm>
          <a:prstGeom prst="rect">
            <a:avLst/>
          </a:prstGeom>
        </p:spPr>
      </p:pic>
      <p:pic>
        <p:nvPicPr>
          <p:cNvPr id="21" name="Picture 20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9E41EF24-3B6B-D832-B379-52801786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402" y="2957383"/>
            <a:ext cx="684376" cy="955416"/>
          </a:xfrm>
          <a:prstGeom prst="rect">
            <a:avLst/>
          </a:prstGeom>
        </p:spPr>
      </p:pic>
      <p:pic>
        <p:nvPicPr>
          <p:cNvPr id="22" name="Picture 21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411DC903-589A-CAC2-735D-4C50D822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685" y="4898363"/>
            <a:ext cx="684376" cy="955416"/>
          </a:xfrm>
          <a:prstGeom prst="rect">
            <a:avLst/>
          </a:prstGeom>
        </p:spPr>
      </p:pic>
      <p:pic>
        <p:nvPicPr>
          <p:cNvPr id="23" name="Picture 22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6CD5D3D9-25D8-A278-BDF8-ADA8C346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841" y="4597078"/>
            <a:ext cx="684376" cy="955416"/>
          </a:xfrm>
          <a:prstGeom prst="rect">
            <a:avLst/>
          </a:prstGeom>
        </p:spPr>
      </p:pic>
      <p:pic>
        <p:nvPicPr>
          <p:cNvPr id="24" name="Picture 23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89EF784F-70D3-414D-AEF0-946E7AEF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58" y="3318796"/>
            <a:ext cx="684376" cy="955416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4E5F62F2-E2D7-88F1-8084-5BC354C5DBFC}"/>
              </a:ext>
            </a:extLst>
          </p:cNvPr>
          <p:cNvSpPr/>
          <p:nvPr/>
        </p:nvSpPr>
        <p:spPr>
          <a:xfrm rot="5400000">
            <a:off x="9235946" y="4093902"/>
            <a:ext cx="342188" cy="350329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67A93F84-4DB2-8A82-9D87-15213215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53" y="5902584"/>
            <a:ext cx="684376" cy="9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7DD969CE-5BBF-3A2F-64FA-FC5A9FD7877E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975230912"/>
              </p:ext>
            </p:extLst>
          </p:nvPr>
        </p:nvGraphicFramePr>
        <p:xfrm>
          <a:off x="322263" y="2670174"/>
          <a:ext cx="11545888" cy="258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472">
                  <a:extLst>
                    <a:ext uri="{9D8B030D-6E8A-4147-A177-3AD203B41FA5}">
                      <a16:colId xmlns:a16="http://schemas.microsoft.com/office/drawing/2014/main" val="711928720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2629615738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3527105065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3125404610"/>
                    </a:ext>
                  </a:extLst>
                </a:gridCol>
              </a:tblGrid>
              <a:tr h="862542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National 2" panose="020B0504030502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Mode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616856"/>
                  </a:ext>
                </a:extLst>
              </a:tr>
              <a:tr h="862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Interpretation: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“Least-error expectation”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Half-way point in the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Most likely to observe this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246434"/>
                  </a:ext>
                </a:extLst>
              </a:tr>
              <a:tr h="862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Defined for: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Numeric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Sortable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National 2" panose="020B0504030502020203" pitchFamily="34" charset="77"/>
                        </a:rPr>
                        <a:t>Categorical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19051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0EB0A02-616F-0969-F6B8-9753F165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Measures of Central Tendency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DAD21-4A5F-5A86-C6FD-C9C63D1255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2833C-9C0C-52F1-616A-0CE87266EB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23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E6BDC6B-8A48-46C6-881F-E981B39163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8744" y="2543175"/>
            <a:ext cx="5181600" cy="3771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EB0A02-616F-0969-F6B8-9753F165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Measures of Variability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DAD21-4A5F-5A86-C6FD-C9C63D1255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2833C-9C0C-52F1-616A-0CE87266E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28C64A-8E83-852B-7F31-F0D20B3C90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Two distributions with the same mean (</a:t>
            </a:r>
            <a:r>
              <a:rPr lang="en-US" sz="2000" i="1" dirty="0"/>
              <a:t>µ </a:t>
            </a:r>
            <a:r>
              <a:rPr lang="en-US" sz="2000" dirty="0"/>
              <a:t>= 5.0)</a:t>
            </a:r>
          </a:p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Question:</a:t>
            </a:r>
          </a:p>
          <a:p>
            <a:pPr marL="0" indent="0">
              <a:buNone/>
            </a:pPr>
            <a:r>
              <a:rPr lang="en-US" sz="2000" dirty="0"/>
              <a:t>What makes them different?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B23725-7119-20C6-1D96-C987916F5B47}"/>
              </a:ext>
            </a:extLst>
          </p:cNvPr>
          <p:cNvCxnSpPr>
            <a:cxnSpLocks/>
          </p:cNvCxnSpPr>
          <p:nvPr/>
        </p:nvCxnSpPr>
        <p:spPr>
          <a:xfrm>
            <a:off x="9343177" y="2231740"/>
            <a:ext cx="0" cy="4118512"/>
          </a:xfrm>
          <a:prstGeom prst="line">
            <a:avLst/>
          </a:prstGeom>
          <a:ln w="28575" cap="rnd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271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F34D0-8FB0-4AB4-7474-7265BAB094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Question: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How would you describe the spread of the data?</a:t>
            </a:r>
          </a:p>
          <a:p>
            <a:pPr marL="285750" indent="-285750"/>
            <a:endParaRPr lang="en-US" dirty="0">
              <a:latin typeface="National 2" panose="020B0504030502020203" pitchFamily="34" charset="77"/>
            </a:endParaRPr>
          </a:p>
          <a:p>
            <a:pPr marL="285750" indent="-285750"/>
            <a:endParaRPr lang="en-US" dirty="0">
              <a:latin typeface="National 2" panose="020B0504030502020203" pitchFamily="34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7825AC-46B9-7B19-E722-F08661EFAC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3694" y="2466975"/>
            <a:ext cx="4711700" cy="39243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00760D-A30F-DE87-D2CA-275A1528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Measures of Variability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469A3-B395-14D8-770A-A3305FBCBA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1425-6122-EB98-8F7C-2C562280E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69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F34D0-8FB0-4AB4-7474-7265BAB09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7" y="2365634"/>
            <a:ext cx="5636938" cy="418583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Question: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How would you describe the spread of the data?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Some options: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Range (largest minus smallest observed value)</a:t>
            </a:r>
          </a:p>
          <a:p>
            <a:pPr marL="742950" lvl="1" indent="-285750"/>
            <a:r>
              <a:rPr lang="en-US" dirty="0">
                <a:latin typeface="National 2" panose="020B0504030502020203" pitchFamily="34" charset="77"/>
              </a:rPr>
              <a:t>Spread of the data overall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Interquartile range (75</a:t>
            </a:r>
            <a:r>
              <a:rPr lang="en-US" baseline="30000" dirty="0">
                <a:latin typeface="National 2" panose="020B0504030502020203" pitchFamily="34" charset="77"/>
              </a:rPr>
              <a:t>th</a:t>
            </a:r>
            <a:r>
              <a:rPr lang="en-US" dirty="0">
                <a:latin typeface="National 2" panose="020B0504030502020203" pitchFamily="34" charset="77"/>
              </a:rPr>
              <a:t> percentile – 25</a:t>
            </a:r>
            <a:r>
              <a:rPr lang="en-US" baseline="30000" dirty="0">
                <a:latin typeface="National 2" panose="020B0504030502020203" pitchFamily="34" charset="77"/>
              </a:rPr>
              <a:t>th</a:t>
            </a:r>
            <a:r>
              <a:rPr lang="en-US" dirty="0">
                <a:latin typeface="National 2" panose="020B0504030502020203" pitchFamily="34" charset="77"/>
              </a:rPr>
              <a:t> percentile)</a:t>
            </a:r>
          </a:p>
          <a:p>
            <a:pPr marL="742950" lvl="1" indent="-285750"/>
            <a:r>
              <a:rPr lang="en-US" dirty="0">
                <a:latin typeface="National 2" panose="020B0504030502020203" pitchFamily="34" charset="77"/>
              </a:rPr>
              <a:t>Spread of the middle half of the data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7825AC-46B9-7B19-E722-F08661EFAC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3694" y="2466975"/>
            <a:ext cx="4711700" cy="39243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00760D-A30F-DE87-D2CA-275A1528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Measures of Variability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469A3-B395-14D8-770A-A3305FBCBA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1425-6122-EB98-8F7C-2C562280E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59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425" y="2365635"/>
            <a:ext cx="365760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Research Data Management</a:t>
            </a:r>
          </a:p>
          <a:p>
            <a:pPr marL="0" indent="0">
              <a:buNone/>
            </a:pPr>
            <a:r>
              <a:rPr lang="en-US" dirty="0"/>
              <a:t>Data Management Plans (DMPs) for sponsored projects</a:t>
            </a:r>
          </a:p>
          <a:p>
            <a:pPr marL="0" indent="0">
              <a:buNone/>
            </a:pPr>
            <a:r>
              <a:rPr lang="en-US" dirty="0"/>
              <a:t>Finding and using 3rd party data</a:t>
            </a:r>
          </a:p>
          <a:p>
            <a:pPr marL="0" indent="0">
              <a:buNone/>
            </a:pPr>
            <a:r>
              <a:rPr lang="en-US" dirty="0"/>
              <a:t>Collection and cleaning of data</a:t>
            </a:r>
          </a:p>
          <a:p>
            <a:pPr marL="0" indent="0">
              <a:buNone/>
            </a:pPr>
            <a:r>
              <a:rPr lang="en-US" dirty="0"/>
              <a:t>Organization and documentation</a:t>
            </a:r>
          </a:p>
          <a:p>
            <a:pPr marL="0" indent="0">
              <a:buNone/>
            </a:pPr>
            <a:r>
              <a:rPr lang="en-US" dirty="0"/>
              <a:t>Publishing and Repositories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7" y="2365635"/>
            <a:ext cx="365760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Computational Scholarship</a:t>
            </a:r>
          </a:p>
          <a:p>
            <a:pPr marL="0" indent="0">
              <a:buNone/>
            </a:pPr>
            <a:r>
              <a:rPr lang="en-US" dirty="0"/>
              <a:t>Computational project planning </a:t>
            </a:r>
          </a:p>
          <a:p>
            <a:pPr marL="0" indent="0">
              <a:buNone/>
            </a:pPr>
            <a:r>
              <a:rPr lang="en-US" dirty="0"/>
              <a:t>Collections as Data</a:t>
            </a:r>
          </a:p>
          <a:p>
            <a:pPr marL="0" indent="0">
              <a:buNone/>
            </a:pPr>
            <a:r>
              <a:rPr lang="en-US" dirty="0"/>
              <a:t>Storytelling with data and visualizations</a:t>
            </a:r>
          </a:p>
          <a:p>
            <a:pPr marL="0" indent="0">
              <a:buNone/>
            </a:pPr>
            <a:r>
              <a:rPr lang="en-US" dirty="0"/>
              <a:t>Text and data mining</a:t>
            </a:r>
          </a:p>
          <a:p>
            <a:pPr marL="0" indent="0">
              <a:buNone/>
            </a:pPr>
            <a:r>
              <a:rPr lang="en-US" dirty="0"/>
              <a:t>Digital Humanities support</a:t>
            </a:r>
          </a:p>
          <a:p>
            <a:pPr marL="0" indent="0">
              <a:buNone/>
            </a:pPr>
            <a:r>
              <a:rPr lang="en-US" dirty="0"/>
              <a:t>Computational Pedagogy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Research Data Services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283011" y="2365635"/>
            <a:ext cx="3657603" cy="4127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 Analysis/Visualization</a:t>
            </a:r>
          </a:p>
          <a:p>
            <a:pPr marL="0" indent="0">
              <a:buNone/>
            </a:pPr>
            <a:r>
              <a:rPr lang="en-US" dirty="0"/>
              <a:t>Textual, numeric, spatial data</a:t>
            </a:r>
          </a:p>
          <a:p>
            <a:pPr marL="0" indent="0">
              <a:buNone/>
            </a:pPr>
            <a:r>
              <a:rPr lang="en-US" dirty="0"/>
              <a:t>Reproducible research workflows</a:t>
            </a:r>
          </a:p>
          <a:p>
            <a:pPr marL="0" indent="0">
              <a:buNone/>
            </a:pPr>
            <a:r>
              <a:rPr lang="en-US" dirty="0"/>
              <a:t>Scripting in R: </a:t>
            </a:r>
            <a:r>
              <a:rPr lang="en-US" dirty="0" err="1"/>
              <a:t>tidyverse</a:t>
            </a:r>
            <a:r>
              <a:rPr lang="en-US" dirty="0"/>
              <a:t> core package (i.e.,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tydr</a:t>
            </a:r>
            <a:r>
              <a:rPr lang="en-US" dirty="0"/>
              <a:t>, </a:t>
            </a:r>
            <a:r>
              <a:rPr lang="en-US" dirty="0" err="1"/>
              <a:t>tibble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Scripting in Python: NumPy, SciPy, Pandas, Scikit-learn, Matplotlib, Seaborn, (OpenCV, </a:t>
            </a:r>
            <a:r>
              <a:rPr lang="en-US" dirty="0" err="1"/>
              <a:t>PyTorch</a:t>
            </a:r>
            <a:r>
              <a:rPr lang="en-US" dirty="0"/>
              <a:t>, TensorFlow, Tesseract, NLTK, etc.)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F34D0-8FB0-4AB4-7474-7265BAB09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7" y="2365634"/>
            <a:ext cx="5636938" cy="418583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Question: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How would you describe the spread of the data?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The most popular option:</a:t>
            </a:r>
          </a:p>
          <a:p>
            <a:pPr marL="0" indent="0" algn="ctr">
              <a:buNone/>
            </a:pPr>
            <a:r>
              <a:rPr lang="en-US" dirty="0">
                <a:latin typeface="National 2" panose="020B0504030502020203" pitchFamily="34" charset="77"/>
              </a:rPr>
              <a:t>Average deviation of an observation from the mean</a:t>
            </a:r>
          </a:p>
          <a:p>
            <a:pPr marL="0" indent="0" algn="ctr">
              <a:buNone/>
            </a:pPr>
            <a:r>
              <a:rPr lang="en-US" dirty="0">
                <a:latin typeface="National 2" panose="020B0504030502020203" pitchFamily="34" charset="77"/>
              </a:rPr>
              <a:t>a.k.a.</a:t>
            </a:r>
          </a:p>
          <a:p>
            <a:pPr marL="0" indent="0" algn="ctr">
              <a:buNone/>
            </a:pPr>
            <a:r>
              <a:rPr lang="en-US" dirty="0">
                <a:latin typeface="National 2 Medium" panose="020B0504030502020203" pitchFamily="34" charset="77"/>
              </a:rPr>
              <a:t>standard deviation </a:t>
            </a:r>
            <a:r>
              <a:rPr lang="el-GR" i="1" dirty="0">
                <a:latin typeface="National 2 Medium" panose="020B0504030502020203" pitchFamily="34" charset="77"/>
              </a:rPr>
              <a:t>σ</a:t>
            </a:r>
            <a:endParaRPr lang="en-US" i="1" dirty="0">
              <a:latin typeface="National 2 Medium" panose="020B0504030502020203" pitchFamily="34" charset="77"/>
            </a:endParaRP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Since we don’t want positive and negative differences to cancel out, we calculate the average of the </a:t>
            </a:r>
            <a:r>
              <a:rPr lang="en-US" i="1" dirty="0">
                <a:latin typeface="National 2" panose="020B0504030502020203" pitchFamily="34" charset="77"/>
              </a:rPr>
              <a:t>squared</a:t>
            </a:r>
            <a:r>
              <a:rPr lang="en-US" dirty="0">
                <a:latin typeface="National 2" panose="020B0504030502020203" pitchFamily="34" charset="77"/>
              </a:rPr>
              <a:t> difference (the </a:t>
            </a:r>
            <a:r>
              <a:rPr lang="en-US" i="1" dirty="0">
                <a:latin typeface="National 2" panose="020B0504030502020203" pitchFamily="34" charset="77"/>
              </a:rPr>
              <a:t>variance</a:t>
            </a:r>
            <a:r>
              <a:rPr lang="en-US" dirty="0">
                <a:latin typeface="National 2" panose="020B0504030502020203" pitchFamily="34" charset="77"/>
              </a:rPr>
              <a:t> </a:t>
            </a:r>
            <a:r>
              <a:rPr lang="el-GR" i="1" dirty="0">
                <a:latin typeface="National 2 Medium" panose="020B0504030502020203" pitchFamily="34" charset="77"/>
              </a:rPr>
              <a:t>σ</a:t>
            </a:r>
            <a:r>
              <a:rPr lang="en-US" baseline="30000" dirty="0">
                <a:latin typeface="National 2" panose="020B0504030502020203" pitchFamily="34" charset="77"/>
              </a:rPr>
              <a:t>2</a:t>
            </a:r>
            <a:r>
              <a:rPr lang="en-US" dirty="0">
                <a:latin typeface="National 2 Medium" panose="020B0504030502020203" pitchFamily="34" charset="77"/>
              </a:rPr>
              <a:t> </a:t>
            </a:r>
            <a:r>
              <a:rPr lang="en-US" dirty="0">
                <a:latin typeface="National 2" panose="020B0504030502020203" pitchFamily="34" charset="77"/>
              </a:rPr>
              <a:t>) and then take the square root again</a:t>
            </a:r>
          </a:p>
          <a:p>
            <a:pPr marL="285750" indent="-285750"/>
            <a:endParaRPr lang="en-US" dirty="0">
              <a:latin typeface="National 2 Medium" panose="020B0504030502020203" pitchFamily="34" charset="77"/>
            </a:endParaRP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7825AC-46B9-7B19-E722-F08661EFAC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3694" y="2466975"/>
            <a:ext cx="4711700" cy="39243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00760D-A30F-DE87-D2CA-275A1528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Summarizing data: Measures of Variability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469A3-B395-14D8-770A-A3305FBCBA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1425-6122-EB98-8F7C-2C562280E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40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5F9699-955D-54DB-9650-9E1BBA823F19}"/>
              </a:ext>
            </a:extLst>
          </p:cNvPr>
          <p:cNvGrpSpPr/>
          <p:nvPr/>
        </p:nvGrpSpPr>
        <p:grpSpPr>
          <a:xfrm>
            <a:off x="8675726" y="1981200"/>
            <a:ext cx="524503" cy="4359999"/>
            <a:chOff x="8675726" y="1981200"/>
            <a:chExt cx="524503" cy="43599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6D79F9C-9FD9-6904-950C-92469D65F160}"/>
                </a:ext>
              </a:extLst>
            </p:cNvPr>
            <p:cNvCxnSpPr>
              <a:cxnSpLocks/>
            </p:cNvCxnSpPr>
            <p:nvPr/>
          </p:nvCxnSpPr>
          <p:spPr>
            <a:xfrm>
              <a:off x="8937978" y="2222687"/>
              <a:ext cx="0" cy="4118512"/>
            </a:xfrm>
            <a:prstGeom prst="line">
              <a:avLst/>
            </a:prstGeom>
            <a:ln w="28575" cap="rnd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7BFADA-8D99-24BF-53A5-F10545ECF9F5}"/>
                </a:ext>
              </a:extLst>
            </p:cNvPr>
            <p:cNvSpPr txBox="1"/>
            <p:nvPr/>
          </p:nvSpPr>
          <p:spPr>
            <a:xfrm>
              <a:off x="8675726" y="1981200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Mean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814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3AF679-18FA-04E7-253B-6C2617793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577449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What makes a distribution “normal”?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The mean and the median are approximately the same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The 25</a:t>
            </a:r>
            <a:r>
              <a:rPr lang="en-US" baseline="30000" dirty="0">
                <a:latin typeface="National 2" panose="020B0504030502020203" pitchFamily="34" charset="77"/>
              </a:rPr>
              <a:t>th</a:t>
            </a:r>
            <a:r>
              <a:rPr lang="en-US" dirty="0">
                <a:latin typeface="National 2" panose="020B0504030502020203" pitchFamily="34" charset="77"/>
              </a:rPr>
              <a:t> and 75</a:t>
            </a:r>
            <a:r>
              <a:rPr lang="en-US" baseline="30000" dirty="0">
                <a:latin typeface="National 2" panose="020B0504030502020203" pitchFamily="34" charset="77"/>
              </a:rPr>
              <a:t>th</a:t>
            </a:r>
            <a:r>
              <a:rPr lang="en-US" dirty="0">
                <a:latin typeface="National 2" panose="020B0504030502020203" pitchFamily="34" charset="77"/>
              </a:rPr>
              <a:t> percentile are approximately the same distance from the mean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68 % of data are within 1 standard deviation of the mean,</a:t>
            </a:r>
            <a:br>
              <a:rPr lang="en-US" dirty="0">
                <a:latin typeface="National 2" panose="020B0504030502020203" pitchFamily="34" charset="77"/>
              </a:rPr>
            </a:br>
            <a:r>
              <a:rPr lang="en-US" dirty="0">
                <a:latin typeface="National 2" panose="020B0504030502020203" pitchFamily="34" charset="77"/>
              </a:rPr>
              <a:t>95 % of data are within 2 standard deviations of the mean,</a:t>
            </a:r>
            <a:br>
              <a:rPr lang="en-US" dirty="0">
                <a:latin typeface="National 2" panose="020B0504030502020203" pitchFamily="34" charset="77"/>
              </a:rPr>
            </a:br>
            <a:r>
              <a:rPr lang="en-US" dirty="0">
                <a:latin typeface="National 2" panose="020B0504030502020203" pitchFamily="34" charset="77"/>
              </a:rPr>
              <a:t>99.7 % of data are within 3 standard deviations of the mean</a:t>
            </a:r>
          </a:p>
          <a:p>
            <a:pPr marL="742950" lvl="1" indent="-285750"/>
            <a:r>
              <a:rPr lang="en-US" dirty="0">
                <a:latin typeface="National 2" panose="020B0504030502020203" pitchFamily="34" charset="77"/>
              </a:rPr>
              <a:t>The “68-95–99.7 rule”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E19015-8D64-A6F6-FB33-D459AB98B0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794" y="2365375"/>
            <a:ext cx="4127500" cy="412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239E50-C9E2-A653-7714-53BF11B5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Normal is special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CE94E-0714-F6F7-296D-2012D1DF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4DF72-D864-8630-ACF4-85C987C8A4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41</a:t>
            </a:fld>
            <a:endParaRPr lang="en-A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82A048-4342-67C9-8C06-CC55076F9A77}"/>
              </a:ext>
            </a:extLst>
          </p:cNvPr>
          <p:cNvGrpSpPr/>
          <p:nvPr/>
        </p:nvGrpSpPr>
        <p:grpSpPr>
          <a:xfrm>
            <a:off x="8635495" y="233080"/>
            <a:ext cx="1140056" cy="5862920"/>
            <a:chOff x="8635495" y="233080"/>
            <a:chExt cx="1140056" cy="586292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0B383-1894-6DAC-4A7F-A5A7C266FDB2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504925"/>
              <a:ext cx="0" cy="5591075"/>
            </a:xfrm>
            <a:prstGeom prst="line">
              <a:avLst/>
            </a:prstGeom>
            <a:ln w="28575" cap="rnd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42EA60-79E7-264C-350B-798D56D990A2}"/>
                </a:ext>
              </a:extLst>
            </p:cNvPr>
            <p:cNvSpPr txBox="1"/>
            <p:nvPr/>
          </p:nvSpPr>
          <p:spPr>
            <a:xfrm>
              <a:off x="8635495" y="233080"/>
              <a:ext cx="1140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Mean = Median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22B48A-EACB-B3A4-CA0E-240AB93B9540}"/>
              </a:ext>
            </a:extLst>
          </p:cNvPr>
          <p:cNvGrpSpPr/>
          <p:nvPr/>
        </p:nvGrpSpPr>
        <p:grpSpPr>
          <a:xfrm>
            <a:off x="8609020" y="1947745"/>
            <a:ext cx="458780" cy="4148255"/>
            <a:chOff x="8609020" y="1947745"/>
            <a:chExt cx="458780" cy="414825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E9EC4DB-3454-9B47-29BF-FB8F60FB774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232" y="2209355"/>
              <a:ext cx="0" cy="3886645"/>
            </a:xfrm>
            <a:prstGeom prst="line">
              <a:avLst/>
            </a:prstGeom>
            <a:ln w="12700" cap="rnd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45A90E-6E9A-FFB1-E9AA-398D9BECA9F5}"/>
                </a:ext>
              </a:extLst>
            </p:cNvPr>
            <p:cNvSpPr txBox="1"/>
            <p:nvPr/>
          </p:nvSpPr>
          <p:spPr>
            <a:xfrm>
              <a:off x="8609020" y="194774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25</a:t>
              </a:r>
              <a:r>
                <a:rPr lang="en-US" sz="1100" baseline="300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th</a:t>
              </a:r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353BBB-FE82-81A9-933B-F7AAFFA600F1}"/>
              </a:ext>
            </a:extLst>
          </p:cNvPr>
          <p:cNvGrpSpPr/>
          <p:nvPr/>
        </p:nvGrpSpPr>
        <p:grpSpPr>
          <a:xfrm>
            <a:off x="9220200" y="1948190"/>
            <a:ext cx="458780" cy="4147810"/>
            <a:chOff x="9220200" y="1948190"/>
            <a:chExt cx="458780" cy="414781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D80229-EAB0-192F-727B-8BAFFC74C8B3}"/>
                </a:ext>
              </a:extLst>
            </p:cNvPr>
            <p:cNvCxnSpPr>
              <a:cxnSpLocks/>
            </p:cNvCxnSpPr>
            <p:nvPr/>
          </p:nvCxnSpPr>
          <p:spPr>
            <a:xfrm>
              <a:off x="9511352" y="2209355"/>
              <a:ext cx="0" cy="3886645"/>
            </a:xfrm>
            <a:prstGeom prst="line">
              <a:avLst/>
            </a:prstGeom>
            <a:ln w="12700" cap="rnd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799C12-AD83-3687-5AE1-7D7302CC8741}"/>
                </a:ext>
              </a:extLst>
            </p:cNvPr>
            <p:cNvSpPr txBox="1"/>
            <p:nvPr/>
          </p:nvSpPr>
          <p:spPr>
            <a:xfrm>
              <a:off x="9220200" y="1948190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75</a:t>
              </a:r>
              <a:r>
                <a:rPr lang="en-US" sz="1100" baseline="300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th</a:t>
              </a:r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0FC97A-7710-AECA-1AF4-77496B2A22EB}"/>
              </a:ext>
            </a:extLst>
          </p:cNvPr>
          <p:cNvGrpSpPr/>
          <p:nvPr/>
        </p:nvGrpSpPr>
        <p:grpSpPr>
          <a:xfrm>
            <a:off x="8623112" y="511094"/>
            <a:ext cx="520888" cy="5584906"/>
            <a:chOff x="8623112" y="511094"/>
            <a:chExt cx="520888" cy="558490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7A2E3-E2C3-8B3F-F566-5480432EBBE2}"/>
                </a:ext>
              </a:extLst>
            </p:cNvPr>
            <p:cNvCxnSpPr>
              <a:cxnSpLocks/>
            </p:cNvCxnSpPr>
            <p:nvPr/>
          </p:nvCxnSpPr>
          <p:spPr>
            <a:xfrm>
              <a:off x="8623112" y="762000"/>
              <a:ext cx="0" cy="5334000"/>
            </a:xfrm>
            <a:prstGeom prst="line">
              <a:avLst/>
            </a:prstGeom>
            <a:ln w="1270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ACF41BB-8245-D941-3871-4B7A020D7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3112" y="762000"/>
              <a:ext cx="520888" cy="6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E4ED9B-C447-657F-0750-D9B21FC7E1C5}"/>
                </a:ext>
              </a:extLst>
            </p:cNvPr>
            <p:cNvSpPr txBox="1"/>
            <p:nvPr/>
          </p:nvSpPr>
          <p:spPr>
            <a:xfrm>
              <a:off x="8706264" y="51109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1</a:t>
              </a:r>
              <a:r>
                <a:rPr lang="el-GR" sz="1200" i="1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σ</a:t>
              </a:r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138E5E-C5E7-6886-043F-2CC7C8008255}"/>
              </a:ext>
            </a:extLst>
          </p:cNvPr>
          <p:cNvGrpSpPr/>
          <p:nvPr/>
        </p:nvGrpSpPr>
        <p:grpSpPr>
          <a:xfrm>
            <a:off x="9141728" y="504925"/>
            <a:ext cx="573674" cy="5591075"/>
            <a:chOff x="9141728" y="504925"/>
            <a:chExt cx="573674" cy="55910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29BE1C-3EBB-8A00-A4CE-F1AC275A5272}"/>
                </a:ext>
              </a:extLst>
            </p:cNvPr>
            <p:cNvCxnSpPr>
              <a:cxnSpLocks/>
            </p:cNvCxnSpPr>
            <p:nvPr/>
          </p:nvCxnSpPr>
          <p:spPr>
            <a:xfrm>
              <a:off x="9669439" y="747033"/>
              <a:ext cx="45963" cy="5348967"/>
            </a:xfrm>
            <a:prstGeom prst="line">
              <a:avLst/>
            </a:prstGeom>
            <a:ln w="1270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0C81907-1C63-52E8-0C74-7CEDD387C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728" y="751296"/>
              <a:ext cx="520888" cy="6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AE6485-62F5-6C4A-EDB1-E7E576609C66}"/>
                </a:ext>
              </a:extLst>
            </p:cNvPr>
            <p:cNvSpPr txBox="1"/>
            <p:nvPr/>
          </p:nvSpPr>
          <p:spPr>
            <a:xfrm>
              <a:off x="9224880" y="50492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1</a:t>
              </a:r>
              <a:r>
                <a:rPr lang="el-GR" sz="1200" i="1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σ</a:t>
              </a:r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881949-7D44-605E-0ECD-38776338A925}"/>
              </a:ext>
            </a:extLst>
          </p:cNvPr>
          <p:cNvGrpSpPr/>
          <p:nvPr/>
        </p:nvGrpSpPr>
        <p:grpSpPr>
          <a:xfrm>
            <a:off x="8115428" y="768794"/>
            <a:ext cx="1026300" cy="5327206"/>
            <a:chOff x="8115428" y="768794"/>
            <a:chExt cx="1026300" cy="532720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AE05B49-3C51-4087-B1C8-B76224EE32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5428" y="985763"/>
              <a:ext cx="1026300" cy="102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F38F89-4143-4843-2E9F-246B71556EF9}"/>
                </a:ext>
              </a:extLst>
            </p:cNvPr>
            <p:cNvSpPr txBox="1"/>
            <p:nvPr/>
          </p:nvSpPr>
          <p:spPr>
            <a:xfrm>
              <a:off x="8233596" y="768794"/>
              <a:ext cx="375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2</a:t>
              </a:r>
              <a:r>
                <a:rPr lang="el-GR" sz="1200" i="1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σ</a:t>
              </a:r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88084C-811C-77A7-B001-6EF8382F2824}"/>
                </a:ext>
              </a:extLst>
            </p:cNvPr>
            <p:cNvCxnSpPr>
              <a:cxnSpLocks/>
            </p:cNvCxnSpPr>
            <p:nvPr/>
          </p:nvCxnSpPr>
          <p:spPr>
            <a:xfrm>
              <a:off x="8115428" y="995999"/>
              <a:ext cx="0" cy="5100001"/>
            </a:xfrm>
            <a:prstGeom prst="line">
              <a:avLst/>
            </a:prstGeom>
            <a:ln w="1270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A1FA84-3245-FB75-4E76-BC1D8BDC5CE6}"/>
              </a:ext>
            </a:extLst>
          </p:cNvPr>
          <p:cNvGrpSpPr/>
          <p:nvPr/>
        </p:nvGrpSpPr>
        <p:grpSpPr>
          <a:xfrm>
            <a:off x="9150951" y="768794"/>
            <a:ext cx="1026300" cy="5327206"/>
            <a:chOff x="9150951" y="768794"/>
            <a:chExt cx="1026300" cy="532720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5B46EE2-577B-8FB1-1581-78C183E29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0951" y="985763"/>
              <a:ext cx="10263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97F6F0-D6FD-135B-A2F3-EB2A2F9BC302}"/>
                </a:ext>
              </a:extLst>
            </p:cNvPr>
            <p:cNvSpPr txBox="1"/>
            <p:nvPr/>
          </p:nvSpPr>
          <p:spPr>
            <a:xfrm flipH="1">
              <a:off x="9683659" y="768794"/>
              <a:ext cx="375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2</a:t>
              </a:r>
              <a:r>
                <a:rPr lang="el-GR" sz="1200" i="1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σ</a:t>
              </a:r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2B1028-7CC0-22D6-F2F0-D187573B55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251" y="995999"/>
              <a:ext cx="0" cy="5100001"/>
            </a:xfrm>
            <a:prstGeom prst="line">
              <a:avLst/>
            </a:prstGeom>
            <a:ln w="1270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DB16FB-733B-5CF8-AA00-250EFD43774B}"/>
              </a:ext>
            </a:extLst>
          </p:cNvPr>
          <p:cNvGrpSpPr/>
          <p:nvPr/>
        </p:nvGrpSpPr>
        <p:grpSpPr>
          <a:xfrm>
            <a:off x="7597102" y="950727"/>
            <a:ext cx="1554012" cy="5145273"/>
            <a:chOff x="7597102" y="950727"/>
            <a:chExt cx="1554012" cy="514527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ABE0D8-B79E-A517-1A52-1BB5166D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7102" y="1169094"/>
              <a:ext cx="1554012" cy="170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18ACBF-3552-2946-3830-38C1A064C38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1186154"/>
              <a:ext cx="0" cy="4909846"/>
            </a:xfrm>
            <a:prstGeom prst="line">
              <a:avLst/>
            </a:prstGeom>
            <a:ln w="1270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B2926F-AC11-67BA-8176-397DD9094995}"/>
                </a:ext>
              </a:extLst>
            </p:cNvPr>
            <p:cNvSpPr txBox="1"/>
            <p:nvPr/>
          </p:nvSpPr>
          <p:spPr>
            <a:xfrm>
              <a:off x="7662311" y="950727"/>
              <a:ext cx="375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3</a:t>
              </a:r>
              <a:r>
                <a:rPr lang="el-GR" sz="1200" i="1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σ</a:t>
              </a:r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DCE71F-FADC-950A-4062-E26D1DC06F60}"/>
              </a:ext>
            </a:extLst>
          </p:cNvPr>
          <p:cNvGrpSpPr/>
          <p:nvPr/>
        </p:nvGrpSpPr>
        <p:grpSpPr>
          <a:xfrm>
            <a:off x="9158064" y="953917"/>
            <a:ext cx="1554012" cy="5145273"/>
            <a:chOff x="9158064" y="953917"/>
            <a:chExt cx="1554012" cy="514527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AE5B8E-36A6-C48A-8D5D-E8C7C3440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58064" y="1172284"/>
              <a:ext cx="1554012" cy="170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60F7D57-EB38-1B69-9952-E0B351CFA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9178" y="1189344"/>
              <a:ext cx="0" cy="4909846"/>
            </a:xfrm>
            <a:prstGeom prst="line">
              <a:avLst/>
            </a:prstGeom>
            <a:ln w="1270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8B6AC1-61D8-D543-4A5D-4D259044E700}"/>
                </a:ext>
              </a:extLst>
            </p:cNvPr>
            <p:cNvSpPr txBox="1"/>
            <p:nvPr/>
          </p:nvSpPr>
          <p:spPr>
            <a:xfrm flipH="1">
              <a:off x="10271443" y="953917"/>
              <a:ext cx="375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3</a:t>
              </a:r>
              <a:r>
                <a:rPr lang="el-GR" sz="1200" i="1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σ</a:t>
              </a:r>
              <a:r>
                <a:rPr lang="en-US" sz="1100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6003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B977D-E6CC-B947-543F-547CE3BE74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usually describe an “object” to a machine learning model using multiple variables</a:t>
            </a:r>
          </a:p>
          <a:p>
            <a:pPr marL="285750" indent="-285750"/>
            <a:r>
              <a:rPr lang="en-US" dirty="0"/>
              <a:t>So far, we have only looked at the properties of a single variable (</a:t>
            </a:r>
            <a:r>
              <a:rPr lang="en-US" i="1" dirty="0"/>
              <a:t>univariate</a:t>
            </a:r>
            <a:r>
              <a:rPr lang="en-US" dirty="0"/>
              <a:t> statistics)</a:t>
            </a:r>
          </a:p>
          <a:p>
            <a:pPr marL="285750" indent="-285750"/>
            <a:r>
              <a:rPr lang="en-US" dirty="0"/>
              <a:t>We can also describe the distribution of multiple variables together (</a:t>
            </a:r>
            <a:r>
              <a:rPr lang="en-US" i="1" dirty="0"/>
              <a:t>multivariate</a:t>
            </a:r>
            <a:r>
              <a:rPr lang="en-US" dirty="0"/>
              <a:t> statistics)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285750" indent="-285750"/>
            <a:r>
              <a:rPr lang="en-US" dirty="0"/>
              <a:t>The distribution of flipper and bill length of Adelie penguins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D025B6-DDDB-3896-62CE-711F65DD7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5794" y="2365375"/>
            <a:ext cx="4127500" cy="412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E3F593-FEAF-3DA4-B848-6A98546A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Multivariate distributions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8E9BC-290C-252B-FD26-7BB7538BEC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D6067-5A3F-1EBE-7B1D-59FD95D27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42</a:t>
            </a:fld>
            <a:endParaRPr lang="en-AU" dirty="0"/>
          </a:p>
        </p:txBody>
      </p:sp>
      <p:pic>
        <p:nvPicPr>
          <p:cNvPr id="11" name="Picture 10" descr="A picture containing bird, black, aquatic bird, white&#10;&#10;Description automatically generated">
            <a:extLst>
              <a:ext uri="{FF2B5EF4-FFF2-40B4-BE49-F238E27FC236}">
                <a16:creationId xmlns:a16="http://schemas.microsoft.com/office/drawing/2014/main" id="{0510717A-CCD6-FEC3-781C-DBA2E5547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4191000"/>
            <a:ext cx="1282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7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648182-53EA-ED54-98BD-6A37762FBA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Describe data in terms of their distribution, instead of functional</a:t>
            </a:r>
          </a:p>
          <a:p>
            <a:r>
              <a:rPr lang="en-US" dirty="0"/>
              <a:t>A description consists at least of:</a:t>
            </a:r>
          </a:p>
          <a:p>
            <a:pPr lvl="1">
              <a:buSzPct val="80000"/>
              <a:buFont typeface="System Font Regular"/>
              <a:buChar char="📊"/>
            </a:pPr>
            <a:r>
              <a:rPr lang="en-US" dirty="0"/>
              <a:t> A look at the histogram</a:t>
            </a:r>
          </a:p>
          <a:p>
            <a:pPr lvl="1">
              <a:buSzPct val="80000"/>
              <a:buFont typeface="System Font Regular"/>
              <a:buChar char="🎯"/>
            </a:pPr>
            <a:r>
              <a:rPr lang="en-US" dirty="0"/>
              <a:t> A measure of central tendency</a:t>
            </a:r>
          </a:p>
          <a:p>
            <a:pPr lvl="1">
              <a:buSzPct val="80000"/>
              <a:buFont typeface="System Font Regular"/>
              <a:buChar char="🎲"/>
            </a:pPr>
            <a:r>
              <a:rPr lang="en-US" dirty="0"/>
              <a:t> A measure of variability</a:t>
            </a:r>
          </a:p>
          <a:p>
            <a:r>
              <a:rPr lang="en-US" dirty="0"/>
              <a:t>Never trust a mean without variance, or even better: </a:t>
            </a:r>
            <a:br>
              <a:rPr lang="en-US" dirty="0"/>
            </a:br>
            <a:r>
              <a:rPr lang="en-US" dirty="0"/>
              <a:t>Ask for the histogram!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52F06-FF35-5D5F-D0EA-97796B90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Descriptive Statistics</a:t>
            </a:r>
            <a:br>
              <a:rPr lang="en-US" dirty="0"/>
            </a:br>
            <a:r>
              <a:rPr lang="en-US" dirty="0"/>
              <a:t>Key take-aways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12E7C-6997-34F6-FC4B-EE4A2AD831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D3DB5-047F-AC23-EBF2-7F120D98AF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5764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23E99-6859-4D89-11A6-4F9B267BA7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can you tell if two samples are different?</a:t>
            </a:r>
          </a:p>
          <a:p>
            <a:pPr marL="971550" lvl="1" indent="-514350"/>
            <a:r>
              <a:rPr lang="en-US" dirty="0"/>
              <a:t>Hypothesis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you make assumptions based on the data you have seen?</a:t>
            </a:r>
          </a:p>
          <a:p>
            <a:pPr marL="971550" lvl="1" indent="-514350"/>
            <a:r>
              <a:rPr lang="en-US" dirty="0"/>
              <a:t>Extrapolations and predictions</a:t>
            </a:r>
          </a:p>
          <a:p>
            <a:pPr marL="971550" lvl="1" indent="-514350"/>
            <a:r>
              <a:rPr lang="en-US" dirty="0"/>
              <a:t>Regression and 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1EE17-6980-757F-EE0B-256E6DC9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Inferential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Basic Ideas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9C838-F8ED-F5E0-5501-CCF555D036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75945-4CC0-EB8B-5016-21734A30C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44</a:t>
            </a:fld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8C4F7C-CB24-220F-9DCA-C015D67E63BA}"/>
              </a:ext>
            </a:extLst>
          </p:cNvPr>
          <p:cNvGrpSpPr/>
          <p:nvPr/>
        </p:nvGrpSpPr>
        <p:grpSpPr>
          <a:xfrm>
            <a:off x="5562600" y="4343400"/>
            <a:ext cx="3855864" cy="914400"/>
            <a:chOff x="5638800" y="3061609"/>
            <a:chExt cx="3855864" cy="9144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3A3FAA0F-1EB6-A175-5DF7-9F6E07786EA8}"/>
                </a:ext>
              </a:extLst>
            </p:cNvPr>
            <p:cNvSpPr/>
            <p:nvPr/>
          </p:nvSpPr>
          <p:spPr>
            <a:xfrm>
              <a:off x="5638800" y="3061609"/>
              <a:ext cx="152400" cy="914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3F33DC-E63E-7FED-18C9-EC6C996AEBF1}"/>
                </a:ext>
              </a:extLst>
            </p:cNvPr>
            <p:cNvSpPr txBox="1"/>
            <p:nvPr/>
          </p:nvSpPr>
          <p:spPr>
            <a:xfrm>
              <a:off x="5794612" y="3304999"/>
              <a:ext cx="3700052" cy="42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National 2" panose="020B0504030502020203" pitchFamily="34" charset="77"/>
                </a:rPr>
                <a:t>Part of the next two sessions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894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A0FBA-D027-0480-0E79-3E82BEF814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1400" dirty="0"/>
              <a:t>You have two samples</a:t>
            </a:r>
          </a:p>
          <a:p>
            <a:pPr marL="342900" indent="-342900"/>
            <a:r>
              <a:rPr lang="en-US" sz="1400" dirty="0"/>
              <a:t>Are they different </a:t>
            </a:r>
            <a:r>
              <a:rPr lang="en-US" sz="1400" i="1" dirty="0"/>
              <a:t>on average</a:t>
            </a:r>
            <a:r>
              <a:rPr lang="en-US" sz="1400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721C7-90E4-CA65-19F1-6C697A57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Inferential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Hypothesis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4E9CA-5C11-3A3B-2049-AC1D4A994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A9676-D5EA-D40A-9EB8-946DFCDEE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45</a:t>
            </a:fld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A75DECF-E6A9-2A72-6202-15FB9E5E3B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6025" y="2365375"/>
            <a:ext cx="5127037" cy="4127500"/>
          </a:xfrm>
        </p:spPr>
      </p:pic>
    </p:spTree>
    <p:extLst>
      <p:ext uri="{BB962C8B-B14F-4D97-AF65-F5344CB8AC3E}">
        <p14:creationId xmlns:p14="http://schemas.microsoft.com/office/powerpoint/2010/main" val="356996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A0FBA-D027-0480-0E79-3E82BEF814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/>
            <a:r>
              <a:rPr lang="en-US" sz="2000" dirty="0"/>
              <a:t>You have two samples</a:t>
            </a:r>
          </a:p>
          <a:p>
            <a:pPr marL="342900" indent="-342900"/>
            <a:r>
              <a:rPr lang="en-US" sz="2000" dirty="0"/>
              <a:t>Are they different </a:t>
            </a:r>
            <a:r>
              <a:rPr lang="en-US" sz="2000" i="1" dirty="0"/>
              <a:t>on average</a:t>
            </a:r>
            <a:r>
              <a:rPr lang="en-US" sz="2000" dirty="0"/>
              <a:t>?</a:t>
            </a:r>
          </a:p>
          <a:p>
            <a:pPr marL="0" indent="0"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Hypothesis testing workflow: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Formulate a hypothesis</a:t>
            </a:r>
          </a:p>
          <a:p>
            <a:pPr marL="631825" lvl="1" indent="-174625" algn="ctr">
              <a:buSzPct val="100000"/>
              <a:buFont typeface="System Font Regular"/>
              <a:buChar char="🧐"/>
            </a:pPr>
            <a:r>
              <a:rPr lang="en-US" dirty="0"/>
              <a:t>“These samples are from the same underlying distribution and just happen to be different because of random chance”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Calculate the difference between the means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Take the variance and the number of observations into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Calculate how likely it is that the hypothesis is false (</a:t>
            </a:r>
            <a:r>
              <a:rPr lang="en-US" sz="2000" i="1" dirty="0"/>
              <a:t>p</a:t>
            </a:r>
            <a:r>
              <a:rPr lang="en-US" sz="2000" dirty="0"/>
              <a:t> value)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Compare with a threshold probability </a:t>
            </a:r>
            <a:r>
              <a:rPr lang="en-US" sz="2000" i="1" dirty="0"/>
              <a:t>alpha</a:t>
            </a:r>
            <a:r>
              <a:rPr lang="en-US" sz="2000" dirty="0"/>
              <a:t> (e.g., 5 %</a:t>
            </a:r>
            <a:r>
              <a:rPr lang="en-US" sz="2000" i="1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Call it ”significant” if </a:t>
            </a:r>
            <a:r>
              <a:rPr lang="en-US" sz="2000" i="1" dirty="0"/>
              <a:t>p </a:t>
            </a:r>
            <a:r>
              <a:rPr lang="en-US" sz="2000" dirty="0"/>
              <a:t>is less than </a:t>
            </a:r>
            <a:r>
              <a:rPr lang="en-US" sz="2000" i="1" dirty="0"/>
              <a:t>alpha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721C7-90E4-CA65-19F1-6C697A57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Inferential Statistics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Hypothesis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4E9CA-5C11-3A3B-2049-AC1D4A994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A9676-D5EA-D40A-9EB8-946DFCDEE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46</a:t>
            </a:fld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A75DECF-E6A9-2A72-6202-15FB9E5E3B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86025" y="2365375"/>
            <a:ext cx="5127037" cy="4127500"/>
          </a:xfrm>
        </p:spPr>
      </p:pic>
    </p:spTree>
    <p:extLst>
      <p:ext uri="{BB962C8B-B14F-4D97-AF65-F5344CB8AC3E}">
        <p14:creationId xmlns:p14="http://schemas.microsoft.com/office/powerpoint/2010/main" val="41836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23E99-6859-4D89-11A6-4F9B267BA7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Naïve predictor</a:t>
            </a:r>
          </a:p>
          <a:p>
            <a:pPr lvl="1">
              <a:buFont typeface="System Font Regular"/>
              <a:buChar char="🐧"/>
            </a:pPr>
            <a:r>
              <a:rPr lang="en-US" dirty="0"/>
              <a:t> Guess the flipper length of an Adelie penguin!</a:t>
            </a:r>
          </a:p>
          <a:p>
            <a:pPr lvl="1"/>
            <a:r>
              <a:rPr lang="en-US" dirty="0"/>
              <a:t> Always go with the central tendency -&gt; High bias</a:t>
            </a:r>
          </a:p>
          <a:p>
            <a:pPr lvl="1"/>
            <a:r>
              <a:rPr lang="en-US" dirty="0"/>
              <a:t> Go with a random value -&gt; High variance</a:t>
            </a:r>
          </a:p>
          <a:p>
            <a:pPr lvl="1"/>
            <a:r>
              <a:rPr lang="en-US" dirty="0"/>
              <a:t> Fundamental design dilemma in machine learning:</a:t>
            </a:r>
            <a:br>
              <a:rPr lang="en-US" dirty="0"/>
            </a:br>
            <a:r>
              <a:rPr lang="en-US" dirty="0"/>
              <a:t> Bias-variance tradeoff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1EE17-6980-757F-EE0B-256E6DC9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Inferential Statistics</a:t>
            </a:r>
            <a:br>
              <a:rPr lang="en-US" dirty="0"/>
            </a:br>
            <a:r>
              <a:rPr lang="en-US" dirty="0"/>
              <a:t>Making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9C838-F8ED-F5E0-5501-CCF555D03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75945-4CC0-EB8B-5016-21734A30C9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47</a:t>
            </a:fld>
            <a:endParaRPr lang="en-AU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BD5D0488-B30C-173A-1902-A9DEA4956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794" y="2365375"/>
            <a:ext cx="4127500" cy="4127500"/>
          </a:xfrm>
        </p:spPr>
      </p:pic>
    </p:spTree>
    <p:extLst>
      <p:ext uri="{BB962C8B-B14F-4D97-AF65-F5344CB8AC3E}">
        <p14:creationId xmlns:p14="http://schemas.microsoft.com/office/powerpoint/2010/main" val="134477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23E99-6859-4D89-11A6-4F9B267BA7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Naïve predictor</a:t>
            </a:r>
          </a:p>
          <a:p>
            <a:pPr lvl="1">
              <a:buFont typeface="System Font Regular"/>
              <a:buChar char="🐧"/>
            </a:pPr>
            <a:r>
              <a:rPr lang="en-US" dirty="0"/>
              <a:t> Guess the flipper length of an Adelie penguin!</a:t>
            </a:r>
          </a:p>
          <a:p>
            <a:pPr lvl="1"/>
            <a:r>
              <a:rPr lang="en-US" dirty="0"/>
              <a:t> Always go with the central tendency -&gt; High bias</a:t>
            </a:r>
          </a:p>
          <a:p>
            <a:pPr lvl="1"/>
            <a:r>
              <a:rPr lang="en-US" dirty="0"/>
              <a:t> Go with a random value -&gt; High variance</a:t>
            </a:r>
          </a:p>
          <a:p>
            <a:pPr lvl="1"/>
            <a:r>
              <a:rPr lang="en-US" dirty="0"/>
              <a:t> Fundamental design dilemma in machine learning:</a:t>
            </a:r>
            <a:br>
              <a:rPr lang="en-US" dirty="0"/>
            </a:br>
            <a:r>
              <a:rPr lang="en-US" dirty="0"/>
              <a:t> Bias-variance tradeoff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Conditional predictor</a:t>
            </a:r>
          </a:p>
          <a:p>
            <a:pPr lvl="1">
              <a:buFont typeface="System Font Regular"/>
              <a:buChar char="🐧"/>
            </a:pPr>
            <a:r>
              <a:rPr lang="en-US" dirty="0"/>
              <a:t> Given the bill length, guess the flipper length of an  </a:t>
            </a:r>
            <a:br>
              <a:rPr lang="en-US" dirty="0"/>
            </a:br>
            <a:r>
              <a:rPr lang="en-US" dirty="0"/>
              <a:t> Adelie penguin!</a:t>
            </a:r>
          </a:p>
          <a:p>
            <a:pPr lvl="1"/>
            <a:r>
              <a:rPr lang="en-US" dirty="0"/>
              <a:t> Take a slice through the joint distribution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1EE17-6980-757F-EE0B-256E6DC9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Inferential Statistics</a:t>
            </a:r>
            <a:br>
              <a:rPr lang="en-US" dirty="0"/>
            </a:br>
            <a:r>
              <a:rPr lang="en-US" dirty="0"/>
              <a:t>Making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9C838-F8ED-F5E0-5501-CCF555D03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75945-4CC0-EB8B-5016-21734A30C9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48</a:t>
            </a:fld>
            <a:endParaRPr lang="en-A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F080D3-762C-1AF1-86FE-44A5FB63AD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794" y="2365375"/>
            <a:ext cx="4127500" cy="4127500"/>
          </a:xfrm>
        </p:spPr>
      </p:pic>
    </p:spTree>
    <p:extLst>
      <p:ext uri="{BB962C8B-B14F-4D97-AF65-F5344CB8AC3E}">
        <p14:creationId xmlns:p14="http://schemas.microsoft.com/office/powerpoint/2010/main" val="362769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Pie charts:</a:t>
            </a:r>
          </a:p>
          <a:p>
            <a:pPr lvl="1">
              <a:buSzPct val="80000"/>
              <a:buFont typeface="System Font Regular"/>
              <a:buChar char="🥧"/>
            </a:pPr>
            <a:r>
              <a:rPr lang="en-US" dirty="0"/>
              <a:t> Do the percentages add up to (about) 100 %?</a:t>
            </a:r>
          </a:p>
          <a:p>
            <a:pPr lvl="1">
              <a:buSzPct val="80000"/>
              <a:buFont typeface="System Font Regular"/>
              <a:buChar char="🥧"/>
            </a:pPr>
            <a:r>
              <a:rPr lang="en-US" dirty="0"/>
              <a:t> Watch for distortions!</a:t>
            </a:r>
          </a:p>
          <a:p>
            <a:pPr lvl="1">
              <a:buSzPct val="80000"/>
              <a:buFont typeface="System Font Regular"/>
              <a:buChar char="🥧"/>
            </a:pPr>
            <a:r>
              <a:rPr lang="en-US" dirty="0"/>
              <a:t> Check the sample size!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Bar charts:</a:t>
            </a:r>
          </a:p>
          <a:p>
            <a:pPr marL="773113" lvl="1" indent="-342900">
              <a:buSzPct val="80000"/>
              <a:buFont typeface="System Font Regular"/>
              <a:buChar char="📊"/>
            </a:pPr>
            <a:r>
              <a:rPr lang="en-US" dirty="0">
                <a:latin typeface="National 2" panose="020B0504030502020203" pitchFamily="34" charset="77"/>
              </a:rPr>
              <a:t>Do the units make sense when comparing bars (e.g., number of crimes versus crimes per capita)</a:t>
            </a:r>
          </a:p>
          <a:p>
            <a:pPr marL="773113" lvl="1" indent="-342900">
              <a:buSzPct val="80000"/>
              <a:buFont typeface="System Font Regular"/>
              <a:buChar char="📊"/>
            </a:pPr>
            <a:r>
              <a:rPr lang="en-US" dirty="0">
                <a:latin typeface="National 2" panose="020B0504030502020203" pitchFamily="34" charset="77"/>
              </a:rPr>
              <a:t>Is the scale appropriate or are small differences visually amplified?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 about statistics</a:t>
            </a:r>
            <a:br>
              <a:rPr lang="en-US" sz="3200" dirty="0"/>
            </a:br>
            <a:r>
              <a:rPr lang="en-US" sz="3200" dirty="0"/>
              <a:t>Visualizations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978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954B20-8DF3-F4C6-644C-1433311898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800" y="2365638"/>
            <a:ext cx="11546007" cy="41273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ResearchDataHelp@groups.dartmouth.edu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4EF21-FA60-699E-0393-2EE10F65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 with 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61E8-EEE8-3606-A0FF-A4A0D04A1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9BAE-3F21-8CCD-7FF7-215325C714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C0BBD2-2B45-CCAD-16C4-7806E1B5E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13637"/>
              </p:ext>
            </p:extLst>
          </p:nvPr>
        </p:nvGraphicFramePr>
        <p:xfrm>
          <a:off x="2032000" y="3691529"/>
          <a:ext cx="8128000" cy="172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23014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570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Jeremy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Mikecz</a:t>
                      </a:r>
                      <a:endParaRPr lang="en-US" b="0" i="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  <a:endParaRPr lang="en-US" b="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jeremy.m.mikecz@dartmouth.edu</a:t>
                      </a:r>
                      <a:endParaRPr lang="en-US" b="0" u="none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dartgo.org/jeremyappts </a:t>
                      </a:r>
                      <a:endParaRPr lang="en-US" u="none" dirty="0">
                        <a:solidFill>
                          <a:schemeClr val="accent1"/>
                        </a:solidFill>
                        <a:latin typeface="National 2" panose="020B0504030502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Simon Stone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simon.stone@dartmouth.edu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</a:t>
                      </a: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meetwithsimon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15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Lora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Leligdon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Head of Research Data Services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lora.c.leligdon@dartmouth.edu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dartgo.org/lora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7054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What may cause the data or the analysis to be biased?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Some ideas: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Is the measurement technique sufficiently precise?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Is the observed sample representative of the population?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Are the researchers objective? Can the analysis be “blinded”?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 about statistics</a:t>
            </a:r>
            <a:br>
              <a:rPr lang="en-US" sz="3200" dirty="0"/>
            </a:br>
            <a:r>
              <a:rPr lang="en-US" sz="3200" dirty="0"/>
              <a:t>Biased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63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AD4A2-1AAC-99FC-DC9F-564A9B103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How could a sample’s statistics be misrepresented?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Some options: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Small sample size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Using an unsuitable measure of central tendency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Not taking the variability into account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Not checking for significance when comparing samples</a:t>
            </a:r>
          </a:p>
          <a:p>
            <a:pPr marL="457200" indent="-457200"/>
            <a:r>
              <a:rPr lang="en-US" dirty="0">
                <a:latin typeface="National 2" panose="020B0504030502020203" pitchFamily="34" charset="77"/>
              </a:rPr>
              <a:t>Normal is special!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C4C7A-A712-1EFE-3389-1601AC9E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Critical thinking about statistics</a:t>
            </a:r>
            <a:br>
              <a:rPr lang="en-US" sz="3200" dirty="0"/>
            </a:br>
            <a:r>
              <a:rPr lang="en-US" sz="3200" dirty="0"/>
              <a:t>Pitfalls in descriptive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C1E4E-A5FA-04AB-3E92-59D0BB22A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3F6E-6A3A-D0B9-C7F6-CEF5D0143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502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7C852-C068-7296-26BE-9046D242E3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When you cannot define a deterministic formula to explain a relationship between two variables, we need statistics</a:t>
            </a:r>
          </a:p>
          <a:p>
            <a:r>
              <a:rPr lang="en-US" dirty="0"/>
              <a:t>There is no absolute certainty in statistics</a:t>
            </a:r>
          </a:p>
          <a:p>
            <a:r>
              <a:rPr lang="en-US" dirty="0"/>
              <a:t>Statistics let us describe a complex object or process in simple terms</a:t>
            </a:r>
          </a:p>
          <a:p>
            <a:r>
              <a:rPr lang="en-US" dirty="0"/>
              <a:t>Statistics let us extrapolate from observed and quantified data to “unseen”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0C23A-2800-A53E-C6CA-1D5E7008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/>
              <a:t>Key take-aways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4A34E-6763-36B1-F8F0-99EB02AAF3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B2223-D2F1-8F8D-7BEB-EEC06FC92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52</a:t>
            </a:fld>
            <a:endParaRPr lang="en-AU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7A76F78-ABAC-910E-8694-DADFA80CB32C}"/>
              </a:ext>
            </a:extLst>
          </p:cNvPr>
          <p:cNvSpPr txBox="1">
            <a:spLocks/>
          </p:cNvSpPr>
          <p:nvPr/>
        </p:nvSpPr>
        <p:spPr>
          <a:xfrm>
            <a:off x="228599" y="4114800"/>
            <a:ext cx="11546007" cy="1828800"/>
          </a:xfrm>
          <a:custGeom>
            <a:avLst/>
            <a:gdLst>
              <a:gd name="connsiteX0" fmla="*/ 0 w 11546007"/>
              <a:gd name="connsiteY0" fmla="*/ 0 h 1828800"/>
              <a:gd name="connsiteX1" fmla="*/ 11546007 w 11546007"/>
              <a:gd name="connsiteY1" fmla="*/ 0 h 1828800"/>
              <a:gd name="connsiteX2" fmla="*/ 11546007 w 11546007"/>
              <a:gd name="connsiteY2" fmla="*/ 1828800 h 1828800"/>
              <a:gd name="connsiteX3" fmla="*/ 0 w 11546007"/>
              <a:gd name="connsiteY3" fmla="*/ 1828800 h 1828800"/>
              <a:gd name="connsiteX4" fmla="*/ 0 w 11546007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6007" h="1828800" fill="none" extrusionOk="0">
                <a:moveTo>
                  <a:pt x="0" y="0"/>
                </a:moveTo>
                <a:cubicBezTo>
                  <a:pt x="5026216" y="-49533"/>
                  <a:pt x="9835971" y="-14809"/>
                  <a:pt x="11546007" y="0"/>
                </a:cubicBezTo>
                <a:cubicBezTo>
                  <a:pt x="11439406" y="367117"/>
                  <a:pt x="11655952" y="984081"/>
                  <a:pt x="11546007" y="1828800"/>
                </a:cubicBezTo>
                <a:cubicBezTo>
                  <a:pt x="7097367" y="1780569"/>
                  <a:pt x="5771941" y="1913255"/>
                  <a:pt x="0" y="1828800"/>
                </a:cubicBezTo>
                <a:cubicBezTo>
                  <a:pt x="-74709" y="1288832"/>
                  <a:pt x="115789" y="437046"/>
                  <a:pt x="0" y="0"/>
                </a:cubicBezTo>
                <a:close/>
              </a:path>
              <a:path w="11546007" h="1828800" stroke="0" extrusionOk="0">
                <a:moveTo>
                  <a:pt x="0" y="0"/>
                </a:moveTo>
                <a:cubicBezTo>
                  <a:pt x="1685594" y="118645"/>
                  <a:pt x="6752975" y="116012"/>
                  <a:pt x="11546007" y="0"/>
                </a:cubicBezTo>
                <a:cubicBezTo>
                  <a:pt x="11567013" y="662342"/>
                  <a:pt x="11681902" y="1373568"/>
                  <a:pt x="11546007" y="1828800"/>
                </a:cubicBezTo>
                <a:cubicBezTo>
                  <a:pt x="8987598" y="1963400"/>
                  <a:pt x="5339375" y="1671604"/>
                  <a:pt x="0" y="1828800"/>
                </a:cubicBezTo>
                <a:cubicBezTo>
                  <a:pt x="-8667" y="1207121"/>
                  <a:pt x="84160" y="722087"/>
                  <a:pt x="0" y="0"/>
                </a:cubicBezTo>
                <a:close/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91440" tIns="91440" rIns="9144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8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4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2000" b="0" i="0" kern="120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48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06215-910F-73DB-224D-60EEF77F96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Upton, G., &amp; Cook, I. (2008). </a:t>
            </a:r>
            <a:r>
              <a:rPr lang="en-US" i="1" dirty="0"/>
              <a:t>A dictionary of statistics</a:t>
            </a:r>
            <a:r>
              <a:rPr lang="en-US" dirty="0"/>
              <a:t>. Oxford University Press. DOI: 10.1093/</a:t>
            </a:r>
            <a:r>
              <a:rPr lang="en-US" dirty="0" err="1"/>
              <a:t>acref</a:t>
            </a:r>
            <a:r>
              <a:rPr lang="en-US" dirty="0"/>
              <a:t>/9780199541454.001.000</a:t>
            </a:r>
          </a:p>
          <a:p>
            <a:pPr marL="0" indent="0">
              <a:buNone/>
            </a:pPr>
            <a:r>
              <a:rPr lang="en-US" dirty="0"/>
              <a:t>Rumsey, Deborah J. (2019). </a:t>
            </a:r>
            <a:r>
              <a:rPr lang="en-US" i="1" dirty="0"/>
              <a:t>Statistics Essentials</a:t>
            </a:r>
            <a:r>
              <a:rPr lang="en-US" dirty="0"/>
              <a:t>. 1st edition. Hoboken, NJ: For Dummies.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EF9BF-73F0-4A95-2839-CF0DEC25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D55F-C489-838E-FE8E-6AC1DFC3A4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8123B-F02C-49C9-73C0-AE3D3E52DD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4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5AE47-3643-A5AB-1230-F32DC6F54C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Activity:</a:t>
            </a:r>
          </a:p>
          <a:p>
            <a:pPr marL="457200" indent="-457200">
              <a:buSzPct val="80000"/>
              <a:buFont typeface="System Font Regular"/>
              <a:buChar char="🤔"/>
            </a:pPr>
            <a:r>
              <a:rPr lang="en-US" dirty="0"/>
              <a:t>Why are you here?</a:t>
            </a:r>
          </a:p>
          <a:p>
            <a:pPr marL="457200" indent="-457200"/>
            <a:endParaRPr lang="en-US" dirty="0"/>
          </a:p>
          <a:p>
            <a:pPr marL="457200" indent="-457200">
              <a:buSzPct val="80000"/>
              <a:buFont typeface="System Font Regular"/>
              <a:buChar char="💡"/>
            </a:pPr>
            <a:r>
              <a:rPr lang="en-US" dirty="0"/>
              <a:t>What do you hope to take away from this workshop (series)?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5D1FC-EEE9-CF9F-EFA4-83CC3F0D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972C4-0C70-D2B8-8BBF-57C07638B7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4E3F-60ED-0302-9E2F-18E603B62B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2A1640-A7A3-344E-2AF4-7ED0502D58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9"/>
            <a:ext cx="6612692" cy="2282562"/>
          </a:xfrm>
          <a:custGeom>
            <a:avLst/>
            <a:gdLst>
              <a:gd name="connsiteX0" fmla="*/ 0 w 6612692"/>
              <a:gd name="connsiteY0" fmla="*/ 0 h 2282562"/>
              <a:gd name="connsiteX1" fmla="*/ 6612692 w 6612692"/>
              <a:gd name="connsiteY1" fmla="*/ 0 h 2282562"/>
              <a:gd name="connsiteX2" fmla="*/ 6612692 w 6612692"/>
              <a:gd name="connsiteY2" fmla="*/ 2282562 h 2282562"/>
              <a:gd name="connsiteX3" fmla="*/ 0 w 6612692"/>
              <a:gd name="connsiteY3" fmla="*/ 2282562 h 2282562"/>
              <a:gd name="connsiteX4" fmla="*/ 0 w 6612692"/>
              <a:gd name="connsiteY4" fmla="*/ 0 h 22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2692" h="2282562" fill="none" extrusionOk="0">
                <a:moveTo>
                  <a:pt x="0" y="0"/>
                </a:moveTo>
                <a:cubicBezTo>
                  <a:pt x="3155384" y="-49533"/>
                  <a:pt x="5154106" y="-14809"/>
                  <a:pt x="6612692" y="0"/>
                </a:cubicBezTo>
                <a:cubicBezTo>
                  <a:pt x="6700331" y="479661"/>
                  <a:pt x="6540013" y="1904516"/>
                  <a:pt x="6612692" y="2282562"/>
                </a:cubicBezTo>
                <a:cubicBezTo>
                  <a:pt x="4454178" y="2234331"/>
                  <a:pt x="2294571" y="2367017"/>
                  <a:pt x="0" y="2282562"/>
                </a:cubicBezTo>
                <a:cubicBezTo>
                  <a:pt x="-38581" y="1372339"/>
                  <a:pt x="63341" y="728802"/>
                  <a:pt x="0" y="0"/>
                </a:cubicBezTo>
                <a:close/>
              </a:path>
              <a:path w="6612692" h="2282562" stroke="0" extrusionOk="0">
                <a:moveTo>
                  <a:pt x="0" y="0"/>
                </a:moveTo>
                <a:cubicBezTo>
                  <a:pt x="2747175" y="118645"/>
                  <a:pt x="3577043" y="116012"/>
                  <a:pt x="6612692" y="0"/>
                </a:cubicBezTo>
                <a:cubicBezTo>
                  <a:pt x="6479810" y="1066427"/>
                  <a:pt x="6697643" y="1849395"/>
                  <a:pt x="6612692" y="2282562"/>
                </a:cubicBezTo>
                <a:cubicBezTo>
                  <a:pt x="5380914" y="2417162"/>
                  <a:pt x="1980742" y="2125366"/>
                  <a:pt x="0" y="2282562"/>
                </a:cubicBezTo>
                <a:cubicBezTo>
                  <a:pt x="-20187" y="1647862"/>
                  <a:pt x="-152480" y="876516"/>
                  <a:pt x="0" y="0"/>
                </a:cubicBezTo>
                <a:close/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 lIns="91440" tIns="91440" rIns="91440"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Machine Learning is ”the field of study that gives computers the ability to learn without explicitly being programmed.”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 Arthur Samuel, 1959 (paraphrased)</a:t>
            </a:r>
          </a:p>
          <a:p>
            <a:pPr marL="0" indent="0">
              <a:buNone/>
            </a:pPr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C7B036-D3DF-0EC6-ABB5-1EA79C2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6B6C-77CC-B8E7-C5AE-52D0AE73B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DE890-7DF5-D0C0-B7E0-B4EA54465A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30ADB8-BC1D-5DBD-05B1-0B392334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30331"/>
              </p:ext>
            </p:extLst>
          </p:nvPr>
        </p:nvGraphicFramePr>
        <p:xfrm>
          <a:off x="7162800" y="2514600"/>
          <a:ext cx="4534628" cy="36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3A46EC-9B23-B309-D2FF-E6C2E45B8F70}"/>
              </a:ext>
            </a:extLst>
          </p:cNvPr>
          <p:cNvSpPr txBox="1"/>
          <p:nvPr/>
        </p:nvSpPr>
        <p:spPr>
          <a:xfrm>
            <a:off x="321509" y="5220029"/>
            <a:ext cx="6612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National 2" panose="020B0504030502020203" pitchFamily="34" charset="77"/>
              </a:rPr>
              <a:t>Machine Learning is what we should call (the current) Artificial Intelligence!</a:t>
            </a:r>
          </a:p>
        </p:txBody>
      </p:sp>
    </p:spTree>
    <p:extLst>
      <p:ext uri="{BB962C8B-B14F-4D97-AF65-F5344CB8AC3E}">
        <p14:creationId xmlns:p14="http://schemas.microsoft.com/office/powerpoint/2010/main" val="3751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A99CCD-C678-8542-B4DC-7C1292200C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66A99CCD-C678-8542-B4DC-7C1292200C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9F8A35-917E-D544-9F06-98D47911B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B49F8A35-917E-D544-9F06-98D47911B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DD0844-64BA-024B-85F1-CE5FA228DF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1EDD0844-64BA-024B-85F1-CE5FA228DF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Graphic spid="6" grpId="0" uiExpand="1">
        <p:bldSub>
          <a:bldDgm bld="one"/>
        </p:bldSub>
      </p:bldGraphic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F37CB0-44C1-A39B-F4B5-42A32994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AF947-A8EF-94D0-9CA0-7D1F78C2D5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DE296-A3B4-EACA-21D8-615B14D874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7D2DA-B6DC-E109-8549-31764982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64" y="2209800"/>
            <a:ext cx="4752836" cy="434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2EB7A-514A-9FE1-0DCA-186577B35206}"/>
              </a:ext>
            </a:extLst>
          </p:cNvPr>
          <p:cNvSpPr txBox="1"/>
          <p:nvPr/>
        </p:nvSpPr>
        <p:spPr>
          <a:xfrm>
            <a:off x="3705364" y="6551473"/>
            <a:ext cx="4829036" cy="217125"/>
          </a:xfrm>
          <a:prstGeom prst="rect">
            <a:avLst/>
          </a:prstGeom>
          <a:noFill/>
        </p:spPr>
        <p:txBody>
          <a:bodyPr wrap="square" lIns="0">
            <a:noAutofit/>
          </a:bodyPr>
          <a:lstStyle/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https://</a:t>
            </a:r>
            <a:r>
              <a:rPr lang="en-US" sz="105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home.dartmouth.edu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/about/artificial-intelligence-ai-coined-</a:t>
            </a:r>
            <a:r>
              <a:rPr lang="en-US" sz="105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dartmouth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35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034903-5C86-1D2F-DCDE-B573A27774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6217" y="2365635"/>
            <a:ext cx="5635625" cy="2756820"/>
          </a:xfrm>
          <a:effectLst>
            <a:glow rad="101600">
              <a:schemeClr val="accent6">
                <a:lumMod val="75000"/>
                <a:alpha val="40000"/>
              </a:schemeClr>
            </a:glo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059D19-5F33-51D9-0D18-8F801EF17F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Machine Learning is everywhere</a:t>
            </a:r>
          </a:p>
          <a:p>
            <a:r>
              <a:rPr lang="en-US" sz="2800" dirty="0"/>
              <a:t>We are interacting with it every day</a:t>
            </a:r>
          </a:p>
          <a:p>
            <a:r>
              <a:rPr lang="en-US" sz="2800" dirty="0"/>
              <a:t>But how much do most of us know about our new algorithmic overlords?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E6F877-1B0C-F91F-82E2-BF614199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Gentle Introduction to Machine Learning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44BA-0331-C51A-40B0-AAF6B71CC3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Gentle Introduction to Machine Learning: Statistics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3917E-AAFF-0D17-CC5A-5BEF6ACF0D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46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6702</TotalTime>
  <Words>2871</Words>
  <Application>Microsoft Macintosh PowerPoint</Application>
  <PresentationFormat>Widescreen</PresentationFormat>
  <Paragraphs>495</Paragraphs>
  <Slides>53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National 2</vt:lpstr>
      <vt:lpstr>National 2 Medium</vt:lpstr>
      <vt:lpstr>System Font Regular</vt:lpstr>
      <vt:lpstr>Dartmouth</vt:lpstr>
      <vt:lpstr>PowerPoint Presentation</vt:lpstr>
      <vt:lpstr>Gentle Introduction to Machine Learning: Statistics</vt:lpstr>
      <vt:lpstr>About the Reproducible Research Group</vt:lpstr>
      <vt:lpstr>About Research Data Services</vt:lpstr>
      <vt:lpstr>Work with us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Gentle Introduction to Machine Learning Intro</vt:lpstr>
      <vt:lpstr>Basics Intro</vt:lpstr>
      <vt:lpstr>Basics Intro</vt:lpstr>
      <vt:lpstr>Basics Intro</vt:lpstr>
      <vt:lpstr>Descriptive Statistics Random Process, Variable, Data</vt:lpstr>
      <vt:lpstr>Descriptive Statistics Sample, Population</vt:lpstr>
      <vt:lpstr>Descriptive Statistics Types of data</vt:lpstr>
      <vt:lpstr>Descriptive Statistics Types of data</vt:lpstr>
      <vt:lpstr>Descriptive Statistics Visualizing Data</vt:lpstr>
      <vt:lpstr>Descriptive Statistics Visualizing Data</vt:lpstr>
      <vt:lpstr>Descriptive Statistics Visualizing Data: Discrete uniform distribution</vt:lpstr>
      <vt:lpstr>Descriptive Statistics Visualizing Data</vt:lpstr>
      <vt:lpstr>Descriptive Statistics Visualizing Data</vt:lpstr>
      <vt:lpstr>Descriptive Statistics Visualizing Data: Discrete non-uniform distribution</vt:lpstr>
      <vt:lpstr>Descriptive Statistics Visualizing Data: Categorical distribution</vt:lpstr>
      <vt:lpstr>Descriptive Statistics Visualizing Data: Categorical distribution</vt:lpstr>
      <vt:lpstr>Descriptive Statistics Summarizing data</vt:lpstr>
      <vt:lpstr>Descriptive Statistics Summarizing data</vt:lpstr>
      <vt:lpstr>Descriptive Statistics Summarizing data</vt:lpstr>
      <vt:lpstr>Descriptive Statistics Summarizing data: Percentiles</vt:lpstr>
      <vt:lpstr>Descriptive Statistics Summarizing data: Percentiles</vt:lpstr>
      <vt:lpstr>Descriptive Statistics Summarizing data: Measures of Central Tendency</vt:lpstr>
      <vt:lpstr>Descriptive Statistics Summarizing data: Measures of Central Tendency</vt:lpstr>
      <vt:lpstr>Descriptive Statistics Summarizing data: Measures of Central Tendency</vt:lpstr>
      <vt:lpstr>Descriptive Statistics Summarizing data: Measures of Central Tendency</vt:lpstr>
      <vt:lpstr>Descriptive Statistics Summarizing data: Measures of Central Tendency</vt:lpstr>
      <vt:lpstr>Descriptive Statistics Summarizing data: Measures of Variability</vt:lpstr>
      <vt:lpstr>Descriptive Statistics Summarizing data: Measures of Variability</vt:lpstr>
      <vt:lpstr>Descriptive Statistics Summarizing data: Measures of Variability</vt:lpstr>
      <vt:lpstr>Descriptive Statistics Summarizing data: Measures of Variability</vt:lpstr>
      <vt:lpstr>Descriptive Statistics Normal is special</vt:lpstr>
      <vt:lpstr>Descriptive Statistics Multivariate distributions</vt:lpstr>
      <vt:lpstr>Descriptive Statistics Key take-aways</vt:lpstr>
      <vt:lpstr>Inferential Statistics Basic Ideas </vt:lpstr>
      <vt:lpstr>Inferential Statistics Hypothesis Testing</vt:lpstr>
      <vt:lpstr>Inferential Statistics Hypothesis Testing</vt:lpstr>
      <vt:lpstr>Inferential Statistics Making predictions</vt:lpstr>
      <vt:lpstr>Inferential Statistics Making predictions</vt:lpstr>
      <vt:lpstr>Critical thinking about statistics Visualizations</vt:lpstr>
      <vt:lpstr>Critical thinking about statistics Biased Data</vt:lpstr>
      <vt:lpstr>Critical thinking about statistics Pitfalls in descriptive statistics</vt:lpstr>
      <vt:lpstr>Summary Key take-aways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444</cp:revision>
  <cp:lastPrinted>2018-02-22T17:02:12Z</cp:lastPrinted>
  <dcterms:created xsi:type="dcterms:W3CDTF">2022-10-13T16:56:26Z</dcterms:created>
  <dcterms:modified xsi:type="dcterms:W3CDTF">2023-04-11T19:09:06Z</dcterms:modified>
  <cp:category/>
</cp:coreProperties>
</file>